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58" r:id="rId8"/>
    <p:sldId id="263" r:id="rId9"/>
    <p:sldId id="267" r:id="rId10"/>
    <p:sldId id="265" r:id="rId11"/>
    <p:sldId id="266" r:id="rId12"/>
    <p:sldId id="268" r:id="rId13"/>
    <p:sldId id="272" r:id="rId14"/>
    <p:sldId id="269" r:id="rId15"/>
    <p:sldId id="273" r:id="rId16"/>
    <p:sldId id="271" r:id="rId17"/>
    <p:sldId id="270" r:id="rId18"/>
    <p:sldId id="274" r:id="rId19"/>
    <p:sldId id="26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EF3B4A-C70D-45D7-A24F-42C1A70788D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FC9270-A256-456C-82DA-AF31B68C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singing+the+constitution&amp;view=detail&amp;mid=45EF65C33462FD7DACCC45EF65C33462FD7DACCC&amp;first=0&amp;FORM=NVPFV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New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thirteen States create a firm union under the Constitution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u="sng" dirty="0" smtClean="0"/>
              <a:t>Ordinances</a:t>
            </a:r>
            <a:r>
              <a:rPr lang="en-US" dirty="0" smtClean="0"/>
              <a:t>- laws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4267200" cy="5943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Northwest territory</a:t>
            </a:r>
            <a:r>
              <a:rPr lang="en-US" sz="2800" dirty="0" smtClean="0"/>
              <a:t>: the land north of the Ohio River and east of the Mississippi </a:t>
            </a:r>
          </a:p>
          <a:p>
            <a:r>
              <a:rPr lang="en-US" sz="2800" b="1" u="sng" dirty="0" smtClean="0"/>
              <a:t>Land Ordinance of 1785</a:t>
            </a:r>
            <a:r>
              <a:rPr lang="en-US" sz="2800" dirty="0" smtClean="0"/>
              <a:t>: a system of surveying and settling the Northwest Territory </a:t>
            </a:r>
          </a:p>
          <a:p>
            <a:pPr lvl="1"/>
            <a:r>
              <a:rPr lang="en-US" sz="2400" dirty="0" smtClean="0"/>
              <a:t>Land was divided into </a:t>
            </a:r>
            <a:r>
              <a:rPr lang="en-US" sz="2400" i="1" dirty="0" smtClean="0"/>
              <a:t>townships</a:t>
            </a:r>
            <a:endParaRPr lang="en-US" sz="2400" dirty="0" smtClean="0"/>
          </a:p>
          <a:p>
            <a:pPr lvl="1"/>
            <a:r>
              <a:rPr lang="en-US" sz="2400" dirty="0" smtClean="0"/>
              <a:t>Townships= 36 sections</a:t>
            </a:r>
          </a:p>
          <a:p>
            <a:pPr lvl="2"/>
            <a:r>
              <a:rPr lang="en-US" sz="2000" dirty="0" smtClean="0"/>
              <a:t>Section= 1 square mile</a:t>
            </a:r>
          </a:p>
          <a:p>
            <a:pPr lvl="2"/>
            <a:r>
              <a:rPr lang="en-US" sz="2000" dirty="0" smtClean="0"/>
              <a:t>Congress planned to sell sections to settlers $640</a:t>
            </a:r>
            <a:endParaRPr lang="en-US" sz="2000" dirty="0"/>
          </a:p>
        </p:txBody>
      </p:sp>
      <p:pic>
        <p:nvPicPr>
          <p:cNvPr id="1026" name="Picture 2" descr="http://www.geo.msu.edu/geogmich/images/claims-by-nw-terri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063" y="914400"/>
            <a:ext cx="385893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Northwest Ordinance (1787)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38288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Government for Northwest territory</a:t>
            </a:r>
          </a:p>
          <a:p>
            <a:r>
              <a:rPr lang="en-US" dirty="0" smtClean="0"/>
              <a:t>Guaranteed basic rights to settlers</a:t>
            </a:r>
          </a:p>
          <a:p>
            <a:r>
              <a:rPr lang="en-US" dirty="0" smtClean="0"/>
              <a:t>Outlawed slaves</a:t>
            </a:r>
          </a:p>
          <a:p>
            <a:r>
              <a:rPr lang="en-US" dirty="0" smtClean="0"/>
              <a:t>Once a territory had 60,000 settlers</a:t>
            </a:r>
            <a:r>
              <a:rPr lang="en-US" dirty="0" smtClean="0">
                <a:sym typeface="Wingdings" pitchFamily="2" charset="2"/>
              </a:rPr>
              <a:t> asked Congress to be admitted as a new state</a:t>
            </a:r>
          </a:p>
          <a:p>
            <a:r>
              <a:rPr lang="en-US" dirty="0" smtClean="0">
                <a:sym typeface="Wingdings" pitchFamily="2" charset="2"/>
              </a:rPr>
              <a:t>Provided a new way to gain new states and expand the 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New states were treated the same as original 13</a:t>
            </a:r>
          </a:p>
          <a:p>
            <a:r>
              <a:rPr lang="en-US" dirty="0" smtClean="0">
                <a:sym typeface="Wingdings" pitchFamily="2" charset="2"/>
              </a:rPr>
              <a:t>New states: Ohio, Indiana, Illinois, Michigan, &amp;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048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Shay’s Rebellion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"/>
            <a:ext cx="4800600" cy="6705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American Revolution left the new states in an </a:t>
            </a:r>
            <a:r>
              <a:rPr lang="en-US" i="1" dirty="0" smtClean="0"/>
              <a:t>economic depression</a:t>
            </a:r>
          </a:p>
          <a:p>
            <a:r>
              <a:rPr lang="en-US" dirty="0" smtClean="0"/>
              <a:t>The farmers were very successful during the Revolution because there was a high demand for farm products</a:t>
            </a:r>
          </a:p>
          <a:p>
            <a:r>
              <a:rPr lang="en-US" dirty="0" smtClean="0"/>
              <a:t>Post-Revolution farmers weren’t able to pay back their loans</a:t>
            </a:r>
          </a:p>
          <a:p>
            <a:r>
              <a:rPr lang="en-US" dirty="0" smtClean="0"/>
              <a:t>The courts </a:t>
            </a:r>
            <a:r>
              <a:rPr lang="en-US" i="1" dirty="0" smtClean="0"/>
              <a:t>seized</a:t>
            </a:r>
            <a:r>
              <a:rPr lang="en-US" dirty="0" smtClean="0"/>
              <a:t> farms </a:t>
            </a:r>
          </a:p>
          <a:p>
            <a:r>
              <a:rPr lang="en-US" dirty="0" smtClean="0"/>
              <a:t>1786: Daniel Shay, Massachusetts farmer, organized an uprising</a:t>
            </a:r>
          </a:p>
          <a:p>
            <a:pPr lvl="1"/>
            <a:r>
              <a:rPr lang="en-US" dirty="0" smtClean="0"/>
              <a:t>2,000 famers participated </a:t>
            </a:r>
          </a:p>
          <a:p>
            <a:pPr lvl="1"/>
            <a:r>
              <a:rPr lang="en-US" dirty="0" smtClean="0"/>
              <a:t>Attacked courthouses </a:t>
            </a:r>
          </a:p>
          <a:p>
            <a:pPr lvl="2"/>
            <a:r>
              <a:rPr lang="en-US" dirty="0" smtClean="0"/>
              <a:t>Prevented the state from seizing farms</a:t>
            </a:r>
          </a:p>
          <a:p>
            <a:pPr lvl="1"/>
            <a:r>
              <a:rPr lang="en-US" dirty="0" smtClean="0"/>
              <a:t>Tried to capture an arsenal filled with guns</a:t>
            </a:r>
          </a:p>
          <a:p>
            <a:pPr lvl="1"/>
            <a:r>
              <a:rPr lang="en-US" dirty="0" smtClean="0"/>
              <a:t>Massachusetts legislature sent the militia to stop them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2042160"/>
            <a:ext cx="3733800" cy="382524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A sign that the Articles of Confederation were weak</a:t>
            </a:r>
          </a:p>
          <a:p>
            <a:r>
              <a:rPr lang="en-US" sz="3300" dirty="0" smtClean="0"/>
              <a:t>Leaders from several states called for a convention to revise the Articles of Confederation</a:t>
            </a:r>
          </a:p>
          <a:p>
            <a:pPr lvl="1"/>
            <a:r>
              <a:rPr lang="en-US" sz="2800" dirty="0" smtClean="0"/>
              <a:t>Philadelphia in </a:t>
            </a:r>
            <a:r>
              <a:rPr lang="en-US" dirty="0" smtClean="0"/>
              <a:t>May, 1787</a:t>
            </a:r>
          </a:p>
          <a:p>
            <a:pPr lvl="1"/>
            <a:r>
              <a:rPr lang="en-US" sz="2800" i="1" u="sng" dirty="0" smtClean="0"/>
              <a:t>Constitutional Convention </a:t>
            </a:r>
            <a:endParaRPr lang="en-US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servativedailynews.com/wp-content/uploads/2011/03/constitutionsig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37388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The writers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5181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George Washington- immediately elected ch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airman</a:t>
            </a:r>
          </a:p>
          <a:p>
            <a:pPr lvl="1"/>
            <a:r>
              <a:rPr lang="en-US" dirty="0" smtClean="0"/>
              <a:t>Well respected </a:t>
            </a:r>
          </a:p>
          <a:p>
            <a:pPr lvl="1"/>
            <a:r>
              <a:rPr lang="en-US" dirty="0" smtClean="0"/>
              <a:t>Commander of the </a:t>
            </a:r>
          </a:p>
          <a:p>
            <a:pPr lvl="1">
              <a:buNone/>
            </a:pPr>
            <a:r>
              <a:rPr lang="en-US" dirty="0" smtClean="0"/>
              <a:t>army that won independe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nce</a:t>
            </a:r>
          </a:p>
          <a:p>
            <a:r>
              <a:rPr lang="en-US" dirty="0" smtClean="0"/>
              <a:t>Benjamin Franklin</a:t>
            </a:r>
          </a:p>
          <a:p>
            <a:pPr lvl="1"/>
            <a:r>
              <a:rPr lang="en-US" dirty="0" smtClean="0"/>
              <a:t>Oldest and wisest </a:t>
            </a:r>
          </a:p>
          <a:p>
            <a:pPr lvl="1"/>
            <a:r>
              <a:rPr lang="en-US" dirty="0" smtClean="0"/>
              <a:t>Writer, publisher, and inventor</a:t>
            </a:r>
          </a:p>
          <a:p>
            <a:r>
              <a:rPr lang="en-US" dirty="0" smtClean="0"/>
              <a:t>James Madison (Virginia)</a:t>
            </a:r>
          </a:p>
          <a:p>
            <a:pPr lvl="1"/>
            <a:r>
              <a:rPr lang="en-US" dirty="0" smtClean="0"/>
              <a:t>Knew a lot about government</a:t>
            </a:r>
          </a:p>
          <a:p>
            <a:pPr lvl="1"/>
            <a:r>
              <a:rPr lang="en-US" dirty="0" smtClean="0"/>
              <a:t>Took careful notes at the convention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Virginia Plan	The New Jersey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810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Congress makes laws, president enforces laws, courts protect justice</a:t>
            </a:r>
          </a:p>
          <a:p>
            <a:pPr>
              <a:buNone/>
            </a:pPr>
            <a:r>
              <a:rPr lang="en-US" dirty="0" smtClean="0"/>
              <a:t>3 branches:</a:t>
            </a:r>
          </a:p>
          <a:p>
            <a:r>
              <a:rPr lang="en-US" dirty="0" smtClean="0"/>
              <a:t>Legislative Branch</a:t>
            </a:r>
          </a:p>
          <a:p>
            <a:r>
              <a:rPr lang="en-US" dirty="0" smtClean="0"/>
              <a:t>Executive Branch</a:t>
            </a:r>
          </a:p>
          <a:p>
            <a:r>
              <a:rPr lang="en-US" dirty="0" smtClean="0"/>
              <a:t>Judicial Branch</a:t>
            </a:r>
          </a:p>
          <a:p>
            <a:r>
              <a:rPr lang="en-US" dirty="0" smtClean="0"/>
              <a:t>2 houses:	</a:t>
            </a:r>
          </a:p>
          <a:p>
            <a:pPr lvl="1"/>
            <a:r>
              <a:rPr lang="en-US" dirty="0" smtClean="0"/>
              <a:t>Seats in each house based on population</a:t>
            </a:r>
          </a:p>
          <a:p>
            <a:r>
              <a:rPr lang="en-US" dirty="0" smtClean="0"/>
              <a:t>Small states were against the Virginia Plan</a:t>
            </a:r>
          </a:p>
          <a:p>
            <a:pPr lvl="1"/>
            <a:r>
              <a:rPr lang="en-US" dirty="0" smtClean="0"/>
              <a:t>Feared they wouldn’t have any power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419600" cy="4892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Weaker central government </a:t>
            </a:r>
          </a:p>
          <a:p>
            <a:r>
              <a:rPr lang="en-US" dirty="0" smtClean="0"/>
              <a:t>3 branches of government</a:t>
            </a:r>
          </a:p>
          <a:p>
            <a:r>
              <a:rPr lang="en-US" dirty="0" smtClean="0"/>
              <a:t>Legislature = 1 house</a:t>
            </a:r>
          </a:p>
          <a:p>
            <a:r>
              <a:rPr lang="en-US" dirty="0" smtClean="0"/>
              <a:t>One vote per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8153400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Do Now: What are the states going to </a:t>
            </a:r>
            <a:r>
              <a:rPr lang="en-US" sz="4800" smtClean="0"/>
              <a:t>argue about and </a:t>
            </a:r>
            <a:r>
              <a:rPr lang="en-US" sz="4800" dirty="0" smtClean="0"/>
              <a:t>have to compromise on in the Constitution?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029200"/>
          </a:xfrm>
        </p:spPr>
        <p:txBody>
          <a:bodyPr/>
          <a:lstStyle/>
          <a:p>
            <a:r>
              <a:rPr lang="en-US" dirty="0" smtClean="0"/>
              <a:t>Which Plan will state with large populations prefer? </a:t>
            </a:r>
          </a:p>
          <a:p>
            <a:pPr lvl="1"/>
            <a:r>
              <a:rPr lang="en-US" dirty="0" smtClean="0"/>
              <a:t>How would it make them more powerful?</a:t>
            </a:r>
          </a:p>
          <a:p>
            <a:r>
              <a:rPr lang="en-US" dirty="0" smtClean="0"/>
              <a:t>Which Plan will smaller states like?</a:t>
            </a:r>
          </a:p>
          <a:p>
            <a:pPr lvl="1"/>
            <a:r>
              <a:rPr lang="en-US" dirty="0" smtClean="0"/>
              <a:t>Why would the smaller states have a problem with that plan?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914400"/>
          </a:xfrm>
        </p:spPr>
        <p:txBody>
          <a:bodyPr/>
          <a:lstStyle/>
          <a:p>
            <a:pPr algn="r"/>
            <a:r>
              <a:rPr lang="en-US" dirty="0" smtClean="0"/>
              <a:t>Compromises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8600"/>
            <a:ext cx="8229600" cy="6629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The Great Compromise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Congress would </a:t>
            </a:r>
            <a:r>
              <a:rPr lang="en-US" smtClean="0"/>
              <a:t>be bicameral </a:t>
            </a:r>
            <a:r>
              <a:rPr lang="en-US" dirty="0" smtClean="0"/>
              <a:t>(2 houses)</a:t>
            </a:r>
          </a:p>
          <a:p>
            <a:pPr lvl="2"/>
            <a:r>
              <a:rPr lang="en-US" sz="2400" i="1" dirty="0" smtClean="0"/>
              <a:t>House of Representatives- </a:t>
            </a:r>
            <a:r>
              <a:rPr lang="en-US" dirty="0" smtClean="0"/>
              <a:t>states would be represented by population</a:t>
            </a:r>
          </a:p>
          <a:p>
            <a:pPr lvl="2"/>
            <a:r>
              <a:rPr lang="en-US" sz="2400" i="1" dirty="0" smtClean="0"/>
              <a:t>Senate</a:t>
            </a:r>
            <a:r>
              <a:rPr lang="en-US" i="1" dirty="0" smtClean="0"/>
              <a:t>- </a:t>
            </a:r>
            <a:r>
              <a:rPr lang="en-US" dirty="0" smtClean="0"/>
              <a:t>the states would be equal </a:t>
            </a:r>
          </a:p>
          <a:p>
            <a:pPr lvl="3"/>
            <a:r>
              <a:rPr lang="en-US" i="1" dirty="0" smtClean="0"/>
              <a:t>2 senators from each state</a:t>
            </a:r>
          </a:p>
          <a:p>
            <a:r>
              <a:rPr lang="en-US" i="1" u="sng" dirty="0" smtClean="0"/>
              <a:t>Three-Fifths compromise</a:t>
            </a:r>
          </a:p>
          <a:p>
            <a:pPr lvl="2"/>
            <a:r>
              <a:rPr lang="en-US" dirty="0" smtClean="0"/>
              <a:t>Southerners wanted slaves to be counted as people to have more representation</a:t>
            </a:r>
          </a:p>
          <a:p>
            <a:pPr lvl="2"/>
            <a:r>
              <a:rPr lang="en-US" dirty="0" smtClean="0"/>
              <a:t>Northerners said if slaves can’t vote they shouldn’t be counted</a:t>
            </a:r>
          </a:p>
          <a:p>
            <a:pPr lvl="2"/>
            <a:r>
              <a:rPr lang="en-US" dirty="0" smtClean="0"/>
              <a:t>Compromise: 5 slaves= 3 people</a:t>
            </a:r>
          </a:p>
          <a:p>
            <a:r>
              <a:rPr lang="en-US" dirty="0" smtClean="0"/>
              <a:t>Slave laws</a:t>
            </a:r>
          </a:p>
          <a:p>
            <a:pPr lvl="1"/>
            <a:r>
              <a:rPr lang="en-US" dirty="0" smtClean="0"/>
              <a:t>Northern sates wanted to ban slave trade within their borders</a:t>
            </a:r>
          </a:p>
          <a:p>
            <a:pPr lvl="2"/>
            <a:r>
              <a:rPr lang="en-US" dirty="0" smtClean="0"/>
              <a:t>Wanted to ban slavery in the entire nation</a:t>
            </a:r>
          </a:p>
          <a:p>
            <a:pPr lvl="1"/>
            <a:r>
              <a:rPr lang="en-US" dirty="0" smtClean="0"/>
              <a:t>It would crush the southern economy</a:t>
            </a:r>
          </a:p>
          <a:p>
            <a:pPr lvl="1"/>
            <a:r>
              <a:rPr lang="en-US" sz="2200" dirty="0" smtClean="0"/>
              <a:t>Results:  -Congress could not outlaw salve trade for at least 20 years</a:t>
            </a:r>
          </a:p>
          <a:p>
            <a:pPr lvl="2"/>
            <a:r>
              <a:rPr lang="en-US" dirty="0" smtClean="0"/>
              <a:t>No state could stop a fugitive slave from being returned to an owner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School house rock: http://www.bing.com/videos/search?q=singing+the+constitution&amp;view=detail&amp;mid=45EF65C33462FD7DACCC45EF65C33462FD7DACCC&amp;first=0&amp;FORM=NVPFVR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Signing the Constitution:</a:t>
            </a:r>
            <a:endParaRPr lang="en-US" dirty="0" smtClean="0"/>
          </a:p>
          <a:p>
            <a:pPr lvl="1"/>
            <a:r>
              <a:rPr lang="en-US" dirty="0" smtClean="0"/>
              <a:t>38/42 delegates from the convention signed the constitution</a:t>
            </a:r>
          </a:p>
          <a:p>
            <a:pPr lvl="1"/>
            <a:r>
              <a:rPr lang="en-US" dirty="0" smtClean="0"/>
              <a:t>9/13 states endorsed </a:t>
            </a:r>
            <a:r>
              <a:rPr lang="en-US" smtClean="0"/>
              <a:t>the Constitution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/>
          <a:lstStyle/>
          <a:p>
            <a:r>
              <a:rPr lang="en-US" dirty="0" smtClean="0"/>
              <a:t>Government post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Each state had a </a:t>
            </a:r>
            <a:r>
              <a:rPr lang="en-US" u="sng" dirty="0" smtClean="0"/>
              <a:t>constitution</a:t>
            </a:r>
            <a:r>
              <a:rPr lang="en-US" dirty="0" smtClean="0"/>
              <a:t>- a written plan of government </a:t>
            </a:r>
            <a:r>
              <a:rPr lang="en-US" u="sng" dirty="0" smtClean="0"/>
              <a:t> </a:t>
            </a:r>
          </a:p>
          <a:p>
            <a:pPr lvl="1"/>
            <a:r>
              <a:rPr lang="en-US" dirty="0" smtClean="0"/>
              <a:t>3 branches of government</a:t>
            </a:r>
          </a:p>
          <a:p>
            <a:pPr lvl="2"/>
            <a:r>
              <a:rPr lang="en-US" dirty="0" smtClean="0"/>
              <a:t>Legislature</a:t>
            </a:r>
          </a:p>
          <a:p>
            <a:pPr lvl="2"/>
            <a:r>
              <a:rPr lang="en-US" dirty="0" smtClean="0"/>
              <a:t>Governor</a:t>
            </a:r>
          </a:p>
          <a:p>
            <a:pPr lvl="2"/>
            <a:r>
              <a:rPr lang="en-US" dirty="0" smtClean="0"/>
              <a:t>Courts</a:t>
            </a:r>
          </a:p>
          <a:p>
            <a:r>
              <a:rPr lang="en-US" dirty="0" smtClean="0"/>
              <a:t>Articles of Confederation are adopted</a:t>
            </a:r>
          </a:p>
          <a:p>
            <a:pPr lvl="1"/>
            <a:r>
              <a:rPr lang="en-US" dirty="0" smtClean="0"/>
              <a:t>States realized that a regular government was needed for the nation</a:t>
            </a:r>
          </a:p>
          <a:p>
            <a:pPr lvl="2"/>
            <a:r>
              <a:rPr lang="en-US" dirty="0" smtClean="0"/>
              <a:t>States were joined in a union known as the Confederation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43088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Do Now: Did you have any interactions with the constitution during your vacation?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Federalists 		Vs.	Anti-federalists</a:t>
            </a:r>
            <a:endParaRPr lang="en-US" dirty="0"/>
          </a:p>
        </p:txBody>
      </p:sp>
      <p:pic>
        <p:nvPicPr>
          <p:cNvPr id="1025" name="Picture 1" descr="http://image.slidesharecdn.com/federalistsvs-anti-federalists-090417142402-phpapp02/95/slide-3-728.jpg?1239996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81000"/>
            <a:ext cx="9529011" cy="7543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5000" y="1219200"/>
            <a:ext cx="3298874" cy="134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slidesharecdn.com/federalistsvs-anti-federalists-090417142402-phpapp02/95/slide-4-728.jpg?1239996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mart\Local Settings\Temporary Internet Files\Content.IE5\9AQH2T70\pho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mart\Local Settings\Temporary Internet Files\Content.IE5\170VWVVK\phot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smart\Local Settings\Temporary Internet Files\Content.IE5\OVXHIS2N\photo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Preamble of the </a:t>
            </a:r>
            <a:r>
              <a:rPr lang="en-US" sz="44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Constitution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59436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Opening </a:t>
            </a: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statement- American people announce the Constitution and its goals.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Form a More Perfect Union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 get the states to work together as part of a single united nation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Establish Justice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Establish fairness- laws applied fairly to every American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Establish courts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Ensure Domestic Tranquility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 keep peace at home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Promote for the Common Defense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 establish the armed forces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Promote for the General Welfare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 protect the well-being of the people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To establish programs that would benefit the people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2000" u="sng" dirty="0" smtClean="0">
                <a:latin typeface="+mj-lt"/>
                <a:ea typeface="Times New Roman" pitchFamily="18" charset="0"/>
                <a:cs typeface="Arial" pitchFamily="34" charset="0"/>
              </a:rPr>
              <a:t>Secure the Blessings of Liberty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Limit the powers of the government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Bill of Rights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Right to vote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romanUcPeriod"/>
              <a:tabLst>
                <a:tab pos="685800" algn="l"/>
              </a:tabLst>
            </a:pPr>
            <a:r>
              <a:rPr lang="en-US" sz="2000" dirty="0" smtClean="0">
                <a:latin typeface="+mj-lt"/>
                <a:ea typeface="Times New Roman" pitchFamily="18" charset="0"/>
                <a:cs typeface="Arial" pitchFamily="34" charset="0"/>
              </a:rPr>
              <a:t>Can remove leaders from office who abuse power </a:t>
            </a:r>
            <a:endParaRPr lang="en-US" dirty="0" smtClean="0">
              <a:latin typeface="+mj-lt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Five Principles of the Constitution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Popular </a:t>
            </a: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Sovereignty</a:t>
            </a:r>
            <a:endParaRPr lang="en-US" sz="5400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Limited Government</a:t>
            </a:r>
            <a:endParaRPr lang="en-US" sz="5400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Federalism</a:t>
            </a:r>
            <a:endParaRPr lang="en-US" sz="5400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Separation of </a:t>
            </a:r>
            <a:r>
              <a:rPr lang="en-US" sz="4400" dirty="0" smtClean="0">
                <a:latin typeface="+mj-lt"/>
                <a:ea typeface="Times New Roman" pitchFamily="18" charset="0"/>
                <a:cs typeface="Arial" pitchFamily="34" charset="0"/>
              </a:rPr>
              <a:t>Powers</a:t>
            </a:r>
            <a:endParaRPr lang="en-US" sz="5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US" sz="4400" dirty="0" smtClean="0">
                <a:latin typeface="+mj-lt"/>
                <a:ea typeface="Times New Roman" pitchFamily="18" charset="0"/>
                <a:cs typeface="Times New Roman" pitchFamily="18" charset="0"/>
              </a:rPr>
              <a:t>Checks </a:t>
            </a:r>
            <a:r>
              <a:rPr lang="en-US" sz="4400" dirty="0" smtClean="0">
                <a:latin typeface="+mj-lt"/>
                <a:ea typeface="Times New Roman" pitchFamily="18" charset="0"/>
                <a:cs typeface="Times New Roman" pitchFamily="18" charset="0"/>
              </a:rPr>
              <a:t>and Balances </a:t>
            </a:r>
            <a:endParaRPr lang="en-US" sz="8000" dirty="0" smtClean="0">
              <a:latin typeface="+mj-lt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43088" cy="11890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Powers Granted to Government under the Articles of Confederation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8080" cy="4800600"/>
          </a:xfrm>
        </p:spPr>
        <p:txBody>
          <a:bodyPr/>
          <a:lstStyle/>
          <a:p>
            <a:r>
              <a:rPr lang="en-US" dirty="0" smtClean="0"/>
              <a:t>Declare war and make peace</a:t>
            </a:r>
          </a:p>
          <a:p>
            <a:r>
              <a:rPr lang="en-US" dirty="0" smtClean="0"/>
              <a:t>Make treaties with foreign countries</a:t>
            </a:r>
          </a:p>
          <a:p>
            <a:r>
              <a:rPr lang="en-US" dirty="0" smtClean="0"/>
              <a:t>Establish an army and navy</a:t>
            </a:r>
          </a:p>
          <a:p>
            <a:r>
              <a:rPr lang="en-US" dirty="0" smtClean="0"/>
              <a:t>Appoint high-ranking military officials</a:t>
            </a:r>
          </a:p>
          <a:p>
            <a:r>
              <a:rPr lang="en-US" dirty="0" smtClean="0"/>
              <a:t>Requisition, print, and borrow money</a:t>
            </a:r>
          </a:p>
          <a:p>
            <a:r>
              <a:rPr lang="en-US" dirty="0" smtClean="0"/>
              <a:t>Establish weights and measures</a:t>
            </a:r>
          </a:p>
          <a:p>
            <a:r>
              <a:rPr lang="en-US" dirty="0" smtClean="0"/>
              <a:t>Hear disputes among the states related to trade or boundaries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paper.li/static/28e39027ee2c18fc2c0f2bacc09ec86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696200" cy="6503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Powers Denied to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power to raise funds for an army or navy</a:t>
            </a:r>
          </a:p>
          <a:p>
            <a:r>
              <a:rPr lang="en-US" dirty="0" smtClean="0"/>
              <a:t>No power to tax, impose tariffs, or collect duties</a:t>
            </a:r>
          </a:p>
          <a:p>
            <a:r>
              <a:rPr lang="en-US" dirty="0" smtClean="0"/>
              <a:t>No executive branch to enforce laws</a:t>
            </a:r>
          </a:p>
          <a:p>
            <a:r>
              <a:rPr lang="en-US" dirty="0" smtClean="0"/>
              <a:t>No power to control trade among the states</a:t>
            </a:r>
          </a:p>
          <a:p>
            <a:r>
              <a:rPr lang="en-US" dirty="0" smtClean="0"/>
              <a:t>No power to force states to honor obligations</a:t>
            </a:r>
          </a:p>
          <a:p>
            <a:r>
              <a:rPr lang="en-US" dirty="0" smtClean="0"/>
              <a:t>No power to regulate the value of currency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Problems Facing the New 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42672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President with power to carry out laws</a:t>
            </a:r>
          </a:p>
          <a:p>
            <a:r>
              <a:rPr lang="en-US" dirty="0" smtClean="0"/>
              <a:t>No supreme courts to settle important disputes</a:t>
            </a:r>
          </a:p>
          <a:p>
            <a:r>
              <a:rPr lang="en-US" dirty="0" smtClean="0"/>
              <a:t>Trade with foreign nations</a:t>
            </a:r>
          </a:p>
          <a:p>
            <a:r>
              <a:rPr lang="en-US" dirty="0" smtClean="0"/>
              <a:t>Financing the nation</a:t>
            </a:r>
          </a:p>
          <a:p>
            <a:r>
              <a:rPr lang="en-US" dirty="0" smtClean="0"/>
              <a:t>Foreign relations</a:t>
            </a:r>
          </a:p>
          <a:p>
            <a:r>
              <a:rPr lang="en-US" dirty="0" smtClean="0"/>
              <a:t>Interstate relations</a:t>
            </a:r>
          </a:p>
          <a:p>
            <a:endParaRPr lang="en-US" dirty="0"/>
          </a:p>
        </p:txBody>
      </p:sp>
      <p:pic>
        <p:nvPicPr>
          <p:cNvPr id="4098" name="Picture 2" descr="http://www.milanareaschools.org/~hmorelock/civics%20and%20econ/documents/U1D6_Articles%20of%20Confederation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066" y="1828800"/>
            <a:ext cx="431983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with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/>
          <a:lstStyle/>
          <a:p>
            <a:r>
              <a:rPr lang="en-US" sz="2400" dirty="0" smtClean="0"/>
              <a:t>U.S. no longer the favorite trading partner of Great Britain</a:t>
            </a:r>
          </a:p>
          <a:p>
            <a:pPr lvl="1"/>
            <a:r>
              <a:rPr lang="en-US" sz="2400" dirty="0" smtClean="0"/>
              <a:t>U.S. exports to British ports had to be on British ships</a:t>
            </a:r>
          </a:p>
          <a:p>
            <a:pPr lvl="1"/>
            <a:r>
              <a:rPr lang="en-US" sz="2400" dirty="0" smtClean="0"/>
              <a:t>Many U.S.-produced goods were barred from British ports</a:t>
            </a:r>
          </a:p>
          <a:p>
            <a:pPr lvl="1"/>
            <a:r>
              <a:rPr lang="en-US" sz="2400" dirty="0" smtClean="0"/>
              <a:t>Britain sent vast amounts of cheap goods to U.S.</a:t>
            </a:r>
          </a:p>
          <a:p>
            <a:r>
              <a:rPr lang="en-US" sz="2400" dirty="0" smtClean="0"/>
              <a:t>Potential Remedy</a:t>
            </a:r>
          </a:p>
          <a:p>
            <a:pPr lvl="1"/>
            <a:r>
              <a:rPr lang="en-US" sz="2400" dirty="0" smtClean="0"/>
              <a:t>Establish a tariff on British goods</a:t>
            </a:r>
          </a:p>
          <a:p>
            <a:r>
              <a:rPr lang="en-US" sz="2400" dirty="0" smtClean="0"/>
              <a:t>Weakness in Articles of Confederation preventing this solution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mptonusi.wikispaces.com/file/view/Weakness_A_of_C.jpg/266503362/758x463/Weakness_A_of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1163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320"/>
            <a:ext cx="7638288" cy="353568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 Now: how can the new nation expand?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370</TotalTime>
  <Words>926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A New Nation</vt:lpstr>
      <vt:lpstr>Government post Revolution </vt:lpstr>
      <vt:lpstr>Powers Granted to Government under the Articles of Confederation</vt:lpstr>
      <vt:lpstr>Slide 4</vt:lpstr>
      <vt:lpstr>Powers Denied to Government</vt:lpstr>
      <vt:lpstr>Problems Facing the New Nation</vt:lpstr>
      <vt:lpstr>Problems with Trade</vt:lpstr>
      <vt:lpstr>Slide 8</vt:lpstr>
      <vt:lpstr>Do Now: how can the new nation expand?</vt:lpstr>
      <vt:lpstr>Ordinances- laws</vt:lpstr>
      <vt:lpstr>Northwest Ordinance (1787)</vt:lpstr>
      <vt:lpstr>Shay’s Rebellion</vt:lpstr>
      <vt:lpstr>The writers of the Constitution</vt:lpstr>
      <vt:lpstr>The Virginia Plan The New Jersey Plan</vt:lpstr>
      <vt:lpstr>Do Now: What are the states going to argue about and have to compromise on in the Constitution?</vt:lpstr>
      <vt:lpstr>Questions</vt:lpstr>
      <vt:lpstr>Compromises</vt:lpstr>
      <vt:lpstr>School house rock: http://www.bing.com/videos/search?q=singing+the+constitution&amp;view=detail&amp;mid=45EF65C33462FD7DACCC45EF65C33462FD7DACCC&amp;first=0&amp;FORM=NVPFVR  </vt:lpstr>
      <vt:lpstr>Bill of Rights </vt:lpstr>
      <vt:lpstr>Do Now: Did you have any interactions with the constitution during your vacation? </vt:lpstr>
      <vt:lpstr>Federalists   Vs. Anti-federalists</vt:lpstr>
      <vt:lpstr>Slide 22</vt:lpstr>
      <vt:lpstr>Slide 23</vt:lpstr>
      <vt:lpstr>Slide 24</vt:lpstr>
      <vt:lpstr>Slide 25</vt:lpstr>
      <vt:lpstr>Preamble of the Constitution</vt:lpstr>
      <vt:lpstr>Five Principles of the Constitution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Nation</dc:title>
  <dc:creator>Danielle Orville</dc:creator>
  <cp:lastModifiedBy>smart</cp:lastModifiedBy>
  <cp:revision>158</cp:revision>
  <dcterms:created xsi:type="dcterms:W3CDTF">2013-03-04T19:25:33Z</dcterms:created>
  <dcterms:modified xsi:type="dcterms:W3CDTF">2013-04-05T15:07:24Z</dcterms:modified>
</cp:coreProperties>
</file>