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8" r:id="rId8"/>
    <p:sldId id="262" r:id="rId9"/>
    <p:sldId id="264" r:id="rId10"/>
    <p:sldId id="263" r:id="rId11"/>
    <p:sldId id="269" r:id="rId12"/>
    <p:sldId id="270" r:id="rId13"/>
    <p:sldId id="274" r:id="rId14"/>
    <p:sldId id="272" r:id="rId15"/>
    <p:sldId id="271" r:id="rId16"/>
    <p:sldId id="273" r:id="rId17"/>
    <p:sldId id="265" r:id="rId18"/>
    <p:sldId id="258" r:id="rId19"/>
    <p:sldId id="277" r:id="rId20"/>
    <p:sldId id="275" r:id="rId21"/>
    <p:sldId id="281" r:id="rId22"/>
    <p:sldId id="276" r:id="rId23"/>
    <p:sldId id="280" r:id="rId24"/>
    <p:sldId id="278" r:id="rId25"/>
    <p:sldId id="279" r:id="rId26"/>
    <p:sldId id="290" r:id="rId27"/>
    <p:sldId id="266" r:id="rId28"/>
    <p:sldId id="291" r:id="rId29"/>
    <p:sldId id="292" r:id="rId30"/>
    <p:sldId id="282" r:id="rId31"/>
    <p:sldId id="295" r:id="rId32"/>
    <p:sldId id="294" r:id="rId33"/>
    <p:sldId id="297" r:id="rId34"/>
    <p:sldId id="283" r:id="rId35"/>
    <p:sldId id="298" r:id="rId36"/>
    <p:sldId id="284" r:id="rId37"/>
    <p:sldId id="296" r:id="rId38"/>
    <p:sldId id="293" r:id="rId39"/>
    <p:sldId id="285" r:id="rId40"/>
    <p:sldId id="286" r:id="rId41"/>
    <p:sldId id="288" r:id="rId42"/>
    <p:sldId id="287" r:id="rId43"/>
    <p:sldId id="28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2823-91EB-4A3D-BF94-278E9D4A3E5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5DDF-4D3E-40FF-8527-79F65AAE2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2823-91EB-4A3D-BF94-278E9D4A3E5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5DDF-4D3E-40FF-8527-79F65AAE2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2823-91EB-4A3D-BF94-278E9D4A3E5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5DDF-4D3E-40FF-8527-79F65AAE2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2823-91EB-4A3D-BF94-278E9D4A3E5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5DDF-4D3E-40FF-8527-79F65AAE2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2823-91EB-4A3D-BF94-278E9D4A3E5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5DDF-4D3E-40FF-8527-79F65AAE2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2823-91EB-4A3D-BF94-278E9D4A3E5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5DDF-4D3E-40FF-8527-79F65AAE2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2823-91EB-4A3D-BF94-278E9D4A3E5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5DDF-4D3E-40FF-8527-79F65AAE2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2823-91EB-4A3D-BF94-278E9D4A3E5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5DDF-4D3E-40FF-8527-79F65AAE2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2823-91EB-4A3D-BF94-278E9D4A3E5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5DDF-4D3E-40FF-8527-79F65AAE2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2823-91EB-4A3D-BF94-278E9D4A3E5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5DDF-4D3E-40FF-8527-79F65AAE2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6872823-91EB-4A3D-BF94-278E9D4A3E5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165DDF-4D3E-40FF-8527-79F65AAE2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872823-91EB-4A3D-BF94-278E9D4A3E5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165DDF-4D3E-40FF-8527-79F65AAE2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ing.com/videos/search?q=Missouri+Compromise+in+a+Nutshell&amp;view=detail&amp;mid=679F2524A646DA703B50679F2524A646DA703B50&amp;first=0&amp;FORM=NVPFV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battle+of+bullrun&amp;view=detail&amp;mid=852A9BFFCF83A8513318852A9BFFCF83A8513318&amp;first=0&amp;FORM=NVPFVR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glory+&amp;view=detail&amp;mid=BC719B063821E1A61516BC719B063821E1A61516&amp;first=0&amp;FORM=NVPFVR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bing.com/videos/search?q=54th+massachusetts+regiment&amp;view=detail&amp;mid=F742F37440C9BB66AC7AF742F37440C9BB66AC7A&amp;first=0&amp;FORM=NVPFVR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Civil War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Orville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251062"/>
          </a:xfrm>
        </p:spPr>
        <p:txBody>
          <a:bodyPr>
            <a:noAutofit/>
          </a:bodyPr>
          <a:lstStyle/>
          <a:p>
            <a:r>
              <a:rPr lang="en-US" sz="5400" dirty="0" smtClean="0"/>
              <a:t>Kansas-Nebraska Act (1854)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267200" cy="54102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Popular sovereignty </a:t>
            </a:r>
            <a:r>
              <a:rPr lang="en-US" dirty="0" smtClean="0"/>
              <a:t>for Kansas &amp; Nebraska </a:t>
            </a:r>
          </a:p>
          <a:p>
            <a:pPr lvl="1"/>
            <a:r>
              <a:rPr lang="en-US" dirty="0" smtClean="0"/>
              <a:t>Proposed by Senator Stephen Douglas</a:t>
            </a:r>
          </a:p>
          <a:p>
            <a:pPr lvl="1"/>
            <a:r>
              <a:rPr lang="en-US" dirty="0" smtClean="0"/>
              <a:t>President= Franklin Pierce</a:t>
            </a:r>
          </a:p>
          <a:p>
            <a:pPr lvl="2"/>
            <a:r>
              <a:rPr lang="en-US" dirty="0" smtClean="0"/>
              <a:t>Democrat elected 1852</a:t>
            </a:r>
          </a:p>
          <a:p>
            <a:pPr lvl="1"/>
            <a:r>
              <a:rPr lang="en-US" b="1" i="1" dirty="0" smtClean="0"/>
              <a:t>Problem:</a:t>
            </a:r>
            <a:r>
              <a:rPr lang="en-US" i="1" dirty="0" smtClean="0"/>
              <a:t> </a:t>
            </a:r>
            <a:r>
              <a:rPr lang="en-US" dirty="0" smtClean="0"/>
              <a:t>Missouri Compromise banned slavery in Kansas &amp; Nebraska</a:t>
            </a:r>
          </a:p>
          <a:p>
            <a:pPr lvl="1"/>
            <a:r>
              <a:rPr lang="en-US" b="1" i="1" dirty="0" smtClean="0"/>
              <a:t>Outcome: </a:t>
            </a:r>
            <a:r>
              <a:rPr lang="en-US" dirty="0" smtClean="0"/>
              <a:t>slavery could now spread into states that had been free for 30 years</a:t>
            </a:r>
            <a:endParaRPr lang="en-US" b="1" i="1" dirty="0"/>
          </a:p>
        </p:txBody>
      </p:sp>
      <p:pic>
        <p:nvPicPr>
          <p:cNvPr id="1026" name="Picture 2" descr="http://library.thinkquest.org/CR0215469/kansa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094271"/>
            <a:ext cx="4953000" cy="4154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505200"/>
            <a:ext cx="2514600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Born: backcountry of Kentucky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 Indiana  Illinois </a:t>
            </a:r>
          </a:p>
          <a:p>
            <a:r>
              <a:rPr lang="en-US" dirty="0" smtClean="0"/>
              <a:t> Only went to school for one year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3733800"/>
            <a:ext cx="6705600" cy="3124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Career</a:t>
            </a:r>
            <a:r>
              <a:rPr lang="en-US" sz="3200" dirty="0" smtClean="0"/>
              <a:t>: store owner -&gt; Law -&gt; 8 years in state legislature -&gt; one term in congress</a:t>
            </a:r>
          </a:p>
          <a:p>
            <a:r>
              <a:rPr lang="en-US" sz="3200" dirty="0" smtClean="0"/>
              <a:t>-&gt; decided to run for Senate in 1858 because he greatly opposed the Kansas-Nebraska Act</a:t>
            </a:r>
          </a:p>
          <a:p>
            <a:endParaRPr lang="en-US" dirty="0"/>
          </a:p>
        </p:txBody>
      </p:sp>
      <p:pic>
        <p:nvPicPr>
          <p:cNvPr id="1026" name="Picture 2" descr="http://thesweetlife247.com/images/medpres/abrahamlinco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76962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510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Lincoln &amp; Slavery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7912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Didn’t believe in “perfect equality”</a:t>
            </a:r>
          </a:p>
          <a:p>
            <a:r>
              <a:rPr lang="en-US" dirty="0" smtClean="0"/>
              <a:t>Believed slavery was “moral, social, &amp; politically wrong”</a:t>
            </a:r>
          </a:p>
          <a:p>
            <a:r>
              <a:rPr lang="en-US" dirty="0" smtClean="0"/>
              <a:t>Blacks were entitled to rights named in the Declaration of Independence  “life, liberty, pursuit of happiness”</a:t>
            </a:r>
          </a:p>
          <a:p>
            <a:r>
              <a:rPr lang="en-US" dirty="0" smtClean="0"/>
              <a:t>Totally opposed to slavery in territories</a:t>
            </a:r>
          </a:p>
          <a:p>
            <a:r>
              <a:rPr lang="en-US" dirty="0" smtClean="0"/>
              <a:t>NOT an abolitionist</a:t>
            </a:r>
          </a:p>
          <a:p>
            <a:pPr lvl="1"/>
            <a:r>
              <a:rPr lang="en-US" dirty="0" smtClean="0"/>
              <a:t>Didn’t want to interfere with already slave states</a:t>
            </a:r>
          </a:p>
          <a:p>
            <a:r>
              <a:rPr lang="en-US" dirty="0" smtClean="0"/>
              <a:t>Knew nation couldn’t survive if divided about slavery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524000"/>
            <a:ext cx="34290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June 16, 1858:</a:t>
            </a:r>
          </a:p>
          <a:p>
            <a:r>
              <a:rPr lang="en-US" sz="5200" dirty="0" smtClean="0"/>
              <a:t>“A house divided against itself cannot stand”</a:t>
            </a:r>
            <a:endParaRPr lang="en-US" sz="5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Now: Was John Brown a madman 						or a martyr?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edstate.com/streiff/files/2009/10/big-john-br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002"/>
            <a:ext cx="9144000" cy="574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Brown’s Raid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114800" cy="5334000"/>
          </a:xfrm>
        </p:spPr>
        <p:txBody>
          <a:bodyPr/>
          <a:lstStyle/>
          <a:p>
            <a:r>
              <a:rPr lang="en-US" dirty="0" smtClean="0"/>
              <a:t>1859: Harper’s Ferry, VA</a:t>
            </a:r>
          </a:p>
          <a:p>
            <a:r>
              <a:rPr lang="en-US" dirty="0" smtClean="0"/>
              <a:t>John Brown planned a raid an arsenal and start a slave riot</a:t>
            </a:r>
          </a:p>
          <a:p>
            <a:r>
              <a:rPr lang="en-US" sz="3200" b="1" dirty="0" smtClean="0"/>
              <a:t>Failure </a:t>
            </a:r>
          </a:p>
          <a:p>
            <a:r>
              <a:rPr lang="en-US" dirty="0" smtClean="0"/>
              <a:t>He became a martyr in the North</a:t>
            </a:r>
          </a:p>
          <a:p>
            <a:r>
              <a:rPr lang="en-US" dirty="0" smtClean="0"/>
              <a:t>South thought north wanted to destroy slavery &amp; the south</a:t>
            </a:r>
            <a:endParaRPr lang="en-US" dirty="0"/>
          </a:p>
        </p:txBody>
      </p:sp>
      <p:pic>
        <p:nvPicPr>
          <p:cNvPr id="1028" name="Picture 4" descr="http://johnbrownolympus.wikispaces.com/file/view/john-brown-raid.jpg/207341356/john-brown-r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499775"/>
            <a:ext cx="4800600" cy="317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8839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May 1869: Republican National Convention</a:t>
            </a:r>
          </a:p>
          <a:p>
            <a:pPr lvl="1"/>
            <a:r>
              <a:rPr lang="en-US" dirty="0" smtClean="0"/>
              <a:t>Abraham Lincoln got the Republican nomination</a:t>
            </a:r>
          </a:p>
          <a:p>
            <a:r>
              <a:rPr lang="en-US" sz="3600" b="1" i="1" dirty="0" smtClean="0"/>
              <a:t>Election:</a:t>
            </a:r>
            <a:r>
              <a:rPr lang="en-US" sz="3600" dirty="0" smtClean="0"/>
              <a:t> </a:t>
            </a:r>
          </a:p>
          <a:p>
            <a:pPr lvl="1"/>
            <a:r>
              <a:rPr lang="en-US" dirty="0" smtClean="0"/>
              <a:t>Northerners outnumbered Southerners</a:t>
            </a:r>
          </a:p>
          <a:p>
            <a:pPr lvl="1"/>
            <a:r>
              <a:rPr lang="en-US" sz="3200" i="1" dirty="0" smtClean="0"/>
              <a:t>Lincoln WON</a:t>
            </a:r>
          </a:p>
          <a:p>
            <a:pPr lvl="2"/>
            <a:r>
              <a:rPr lang="en-US" sz="2800" i="1" dirty="0" smtClean="0"/>
              <a:t>10 southern states didn’t even have Lincoln’s name on the ballot</a:t>
            </a:r>
          </a:p>
          <a:p>
            <a:pPr lvl="1"/>
            <a:r>
              <a:rPr lang="en-US" sz="3000" dirty="0" smtClean="0"/>
              <a:t>Southerners felt they no longer had a voice in national government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1" y="533400"/>
            <a:ext cx="9145911" cy="607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d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88392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0"/>
            <a:ext cx="510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1"/>
                </a:solidFill>
                <a:latin typeface="Times New Roman" pitchFamily="18" charset="0"/>
              </a:rPr>
              <a:t>1861-1865</a:t>
            </a:r>
            <a:endParaRPr lang="en-US" sz="66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4196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North = Union</a:t>
            </a:r>
          </a:p>
          <a:p>
            <a:r>
              <a:rPr lang="en-US" sz="6000" dirty="0" smtClean="0"/>
              <a:t>South = Confederate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eelectionof1860.weebly.com/uploads/7/4/2/9/7429199/1305481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828800"/>
            <a:ext cx="5219700" cy="3676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states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3400" cy="54864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Lincoln did NOT want the border states to secede</a:t>
            </a:r>
          </a:p>
          <a:p>
            <a:r>
              <a:rPr lang="en-US" dirty="0" smtClean="0"/>
              <a:t>1. Martial Law</a:t>
            </a:r>
          </a:p>
          <a:p>
            <a:pPr lvl="1"/>
            <a:r>
              <a:rPr lang="en-US" dirty="0" smtClean="0"/>
              <a:t>Lincoln proclaimed martial law in Maryland</a:t>
            </a:r>
          </a:p>
          <a:p>
            <a:pPr lvl="1"/>
            <a:r>
              <a:rPr lang="en-US" dirty="0" smtClean="0"/>
              <a:t>All civil courts were shut down </a:t>
            </a:r>
          </a:p>
          <a:p>
            <a:pPr lvl="1"/>
            <a:r>
              <a:rPr lang="en-US" dirty="0" smtClean="0"/>
              <a:t>The U.S. army ruled the state</a:t>
            </a:r>
          </a:p>
          <a:p>
            <a:r>
              <a:rPr lang="en-US" dirty="0" smtClean="0"/>
              <a:t>2. suspended Habeas Corpus</a:t>
            </a:r>
          </a:p>
          <a:p>
            <a:pPr lvl="1"/>
            <a:r>
              <a:rPr lang="en-US" dirty="0" smtClean="0"/>
              <a:t>People could be arrested with out a trial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Compromises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1054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Missouri: </a:t>
            </a:r>
          </a:p>
          <a:p>
            <a:r>
              <a:rPr lang="en-US" sz="2400" dirty="0" smtClean="0">
                <a:latin typeface="+mj-lt"/>
              </a:rPr>
              <a:t>Admittance of new states into the country (statehood)</a:t>
            </a:r>
          </a:p>
          <a:p>
            <a:r>
              <a:rPr lang="en-US" sz="2400" dirty="0" smtClean="0">
                <a:latin typeface="+mj-lt"/>
              </a:rPr>
              <a:t>Missouri asked to join the Union as a slave state</a:t>
            </a:r>
          </a:p>
          <a:p>
            <a:pPr lvl="1"/>
            <a:r>
              <a:rPr lang="en-US" sz="2000" dirty="0" smtClean="0">
                <a:latin typeface="+mj-lt"/>
              </a:rPr>
              <a:t>Issue of Slavery</a:t>
            </a:r>
          </a:p>
          <a:p>
            <a:pPr lvl="1"/>
            <a:r>
              <a:rPr lang="en-US" sz="2000" dirty="0" smtClean="0">
                <a:latin typeface="+mj-lt"/>
              </a:rPr>
              <a:t>Would upset balance in senate</a:t>
            </a:r>
            <a:endParaRPr lang="en-US" sz="2000" dirty="0" smtClean="0">
              <a:latin typeface="+mj-lt"/>
              <a:hlinkClick r:id="rId2"/>
            </a:endParaRPr>
          </a:p>
          <a:p>
            <a:pPr lvl="1"/>
            <a:r>
              <a:rPr lang="en-US" sz="900" dirty="0" smtClean="0">
                <a:hlinkClick r:id="rId2"/>
              </a:rPr>
              <a:t>http://www.bing.com/videos/search?q=Missouri+Compromise+in+a+Nutshell&amp;view=detail&amp;mid=679F2524A646DA703B50679F2524A646DA703B50&amp;first=0&amp;FORM=NVPFVR</a:t>
            </a:r>
            <a:r>
              <a:rPr lang="en-US" sz="900" dirty="0" smtClean="0"/>
              <a:t> </a:t>
            </a:r>
          </a:p>
          <a:p>
            <a:r>
              <a:rPr lang="en-US" sz="2400" dirty="0" smtClean="0"/>
              <a:t>11 free states/ 11 slave states</a:t>
            </a:r>
          </a:p>
          <a:p>
            <a:pPr lvl="1"/>
            <a:r>
              <a:rPr lang="en-US" sz="2000" dirty="0" smtClean="0"/>
              <a:t>Majority would become slave</a:t>
            </a:r>
          </a:p>
          <a:p>
            <a:pPr lvl="1"/>
            <a:r>
              <a:rPr lang="en-US" sz="2000" dirty="0" smtClean="0"/>
              <a:t>South would gain majority</a:t>
            </a:r>
          </a:p>
          <a:p>
            <a:r>
              <a:rPr lang="en-US" sz="2400" dirty="0" smtClean="0"/>
              <a:t>Senator Henry Clay </a:t>
            </a:r>
          </a:p>
          <a:p>
            <a:pPr lvl="1"/>
            <a:r>
              <a:rPr lang="en-US" sz="2000" dirty="0" smtClean="0"/>
              <a:t>Compromise: admit Maine as a free state</a:t>
            </a:r>
          </a:p>
          <a:p>
            <a:r>
              <a:rPr lang="en-US" sz="2400" dirty="0" smtClean="0"/>
              <a:t>30° 36’</a:t>
            </a:r>
          </a:p>
          <a:p>
            <a:pPr lvl="1"/>
            <a:r>
              <a:rPr lang="en-US" sz="2000" dirty="0" smtClean="0"/>
              <a:t>Imaginary line dividing North &amp; South</a:t>
            </a:r>
          </a:p>
        </p:txBody>
      </p:sp>
      <p:pic>
        <p:nvPicPr>
          <p:cNvPr id="2052" name="Picture 4" descr="http://jb-hdnp.org/Sarver/Maps/ah11_missouricompromis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4038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19400" cy="1447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Secession &amp; the Confederacy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6172199" cy="5181599"/>
          </a:xfrm>
        </p:spPr>
        <p:txBody>
          <a:bodyPr>
            <a:noAutofit/>
          </a:bodyPr>
          <a:lstStyle/>
          <a:p>
            <a:r>
              <a:rPr lang="en-US" sz="3600" dirty="0" smtClean="0"/>
              <a:t>South Carolina seceded from the Union December 1860</a:t>
            </a:r>
          </a:p>
          <a:p>
            <a:pPr lvl="1"/>
            <a:r>
              <a:rPr lang="en-US" sz="3200" dirty="0" smtClean="0"/>
              <a:t>Feb 1861: Alabama, Florida, Georgia, Louisiana, Mississippi, &amp; Texas secede</a:t>
            </a:r>
          </a:p>
          <a:p>
            <a:r>
              <a:rPr lang="en-US" sz="3600" dirty="0" smtClean="0"/>
              <a:t>Jefferson Davis as President</a:t>
            </a:r>
          </a:p>
          <a:p>
            <a:r>
              <a:rPr lang="en-US" sz="3600" dirty="0" smtClean="0"/>
              <a:t>Confederate constitution recognizes slavery</a:t>
            </a:r>
            <a:endParaRPr lang="en-US" sz="3600" dirty="0"/>
          </a:p>
        </p:txBody>
      </p:sp>
      <p:pic>
        <p:nvPicPr>
          <p:cNvPr id="4" name="Picture 2" descr="https://www.glastonburyus.org/staff/MaudL/UnitedStatesHistory/PublishingImages/civil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124200" cy="5410200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3652242" y="5822155"/>
            <a:ext cx="2911079" cy="160735"/>
          </a:xfrm>
          <a:custGeom>
            <a:avLst/>
            <a:gdLst/>
            <a:ahLst/>
            <a:cxnLst/>
            <a:rect l="0" t="0" r="0" b="0"/>
            <a:pathLst>
              <a:path w="2911079" h="160735">
                <a:moveTo>
                  <a:pt x="8929" y="62508"/>
                </a:moveTo>
                <a:lnTo>
                  <a:pt x="8929" y="6250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42875"/>
                </a:lnTo>
                <a:lnTo>
                  <a:pt x="8929" y="151805"/>
                </a:lnTo>
                <a:lnTo>
                  <a:pt x="17859" y="151805"/>
                </a:lnTo>
                <a:lnTo>
                  <a:pt x="26789" y="160734"/>
                </a:lnTo>
                <a:lnTo>
                  <a:pt x="44648" y="160734"/>
                </a:lnTo>
                <a:lnTo>
                  <a:pt x="62508" y="160734"/>
                </a:lnTo>
                <a:lnTo>
                  <a:pt x="80367" y="151805"/>
                </a:lnTo>
                <a:lnTo>
                  <a:pt x="98226" y="142875"/>
                </a:lnTo>
                <a:lnTo>
                  <a:pt x="125015" y="133945"/>
                </a:lnTo>
                <a:lnTo>
                  <a:pt x="151804" y="125016"/>
                </a:lnTo>
                <a:lnTo>
                  <a:pt x="187523" y="107156"/>
                </a:lnTo>
                <a:lnTo>
                  <a:pt x="214312" y="98227"/>
                </a:lnTo>
                <a:lnTo>
                  <a:pt x="241101" y="89297"/>
                </a:lnTo>
                <a:lnTo>
                  <a:pt x="267890" y="80367"/>
                </a:lnTo>
                <a:lnTo>
                  <a:pt x="285750" y="71437"/>
                </a:lnTo>
                <a:lnTo>
                  <a:pt x="303609" y="71437"/>
                </a:lnTo>
                <a:lnTo>
                  <a:pt x="321468" y="62508"/>
                </a:lnTo>
                <a:lnTo>
                  <a:pt x="330398" y="71437"/>
                </a:lnTo>
                <a:lnTo>
                  <a:pt x="339328" y="71437"/>
                </a:lnTo>
                <a:lnTo>
                  <a:pt x="339328" y="80367"/>
                </a:lnTo>
                <a:lnTo>
                  <a:pt x="339328" y="89297"/>
                </a:lnTo>
                <a:lnTo>
                  <a:pt x="339328" y="98227"/>
                </a:lnTo>
                <a:lnTo>
                  <a:pt x="339328" y="107156"/>
                </a:lnTo>
                <a:lnTo>
                  <a:pt x="339328" y="116086"/>
                </a:lnTo>
                <a:lnTo>
                  <a:pt x="339328" y="125016"/>
                </a:lnTo>
                <a:lnTo>
                  <a:pt x="339328" y="133945"/>
                </a:lnTo>
                <a:lnTo>
                  <a:pt x="348258" y="142875"/>
                </a:lnTo>
                <a:lnTo>
                  <a:pt x="357187" y="151805"/>
                </a:lnTo>
                <a:lnTo>
                  <a:pt x="366117" y="151805"/>
                </a:lnTo>
                <a:lnTo>
                  <a:pt x="383976" y="142875"/>
                </a:lnTo>
                <a:lnTo>
                  <a:pt x="401836" y="142875"/>
                </a:lnTo>
                <a:lnTo>
                  <a:pt x="419695" y="133945"/>
                </a:lnTo>
                <a:lnTo>
                  <a:pt x="455414" y="116086"/>
                </a:lnTo>
                <a:lnTo>
                  <a:pt x="482203" y="107156"/>
                </a:lnTo>
                <a:lnTo>
                  <a:pt x="517922" y="89297"/>
                </a:lnTo>
                <a:lnTo>
                  <a:pt x="553640" y="71437"/>
                </a:lnTo>
                <a:lnTo>
                  <a:pt x="589359" y="53578"/>
                </a:lnTo>
                <a:lnTo>
                  <a:pt x="625078" y="35719"/>
                </a:lnTo>
                <a:lnTo>
                  <a:pt x="660797" y="17859"/>
                </a:lnTo>
                <a:lnTo>
                  <a:pt x="687586" y="8930"/>
                </a:lnTo>
                <a:lnTo>
                  <a:pt x="714375" y="0"/>
                </a:lnTo>
                <a:lnTo>
                  <a:pt x="741164" y="0"/>
                </a:lnTo>
                <a:lnTo>
                  <a:pt x="767953" y="0"/>
                </a:lnTo>
                <a:lnTo>
                  <a:pt x="785812" y="0"/>
                </a:lnTo>
                <a:lnTo>
                  <a:pt x="794742" y="0"/>
                </a:lnTo>
                <a:lnTo>
                  <a:pt x="803672" y="8930"/>
                </a:lnTo>
                <a:lnTo>
                  <a:pt x="821531" y="17859"/>
                </a:lnTo>
                <a:lnTo>
                  <a:pt x="830461" y="35719"/>
                </a:lnTo>
                <a:lnTo>
                  <a:pt x="830461" y="44648"/>
                </a:lnTo>
                <a:lnTo>
                  <a:pt x="839390" y="62508"/>
                </a:lnTo>
                <a:lnTo>
                  <a:pt x="848320" y="71437"/>
                </a:lnTo>
                <a:lnTo>
                  <a:pt x="857250" y="80367"/>
                </a:lnTo>
                <a:lnTo>
                  <a:pt x="866179" y="89297"/>
                </a:lnTo>
                <a:lnTo>
                  <a:pt x="884039" y="98227"/>
                </a:lnTo>
                <a:lnTo>
                  <a:pt x="901898" y="98227"/>
                </a:lnTo>
                <a:lnTo>
                  <a:pt x="928687" y="98227"/>
                </a:lnTo>
                <a:lnTo>
                  <a:pt x="955476" y="98227"/>
                </a:lnTo>
                <a:lnTo>
                  <a:pt x="982265" y="89297"/>
                </a:lnTo>
                <a:lnTo>
                  <a:pt x="1009054" y="80367"/>
                </a:lnTo>
                <a:lnTo>
                  <a:pt x="1044773" y="71437"/>
                </a:lnTo>
                <a:lnTo>
                  <a:pt x="1071562" y="62508"/>
                </a:lnTo>
                <a:lnTo>
                  <a:pt x="1107281" y="44648"/>
                </a:lnTo>
                <a:lnTo>
                  <a:pt x="1134070" y="35719"/>
                </a:lnTo>
                <a:lnTo>
                  <a:pt x="1160859" y="26789"/>
                </a:lnTo>
                <a:lnTo>
                  <a:pt x="1187648" y="26789"/>
                </a:lnTo>
                <a:lnTo>
                  <a:pt x="1214437" y="17859"/>
                </a:lnTo>
                <a:lnTo>
                  <a:pt x="1241226" y="17859"/>
                </a:lnTo>
                <a:lnTo>
                  <a:pt x="1259086" y="26789"/>
                </a:lnTo>
                <a:lnTo>
                  <a:pt x="1276945" y="26789"/>
                </a:lnTo>
                <a:lnTo>
                  <a:pt x="1294804" y="35719"/>
                </a:lnTo>
                <a:lnTo>
                  <a:pt x="1312664" y="44648"/>
                </a:lnTo>
                <a:lnTo>
                  <a:pt x="1321593" y="44648"/>
                </a:lnTo>
                <a:lnTo>
                  <a:pt x="1330523" y="53578"/>
                </a:lnTo>
                <a:lnTo>
                  <a:pt x="1339453" y="62508"/>
                </a:lnTo>
                <a:lnTo>
                  <a:pt x="1348383" y="71437"/>
                </a:lnTo>
                <a:lnTo>
                  <a:pt x="1357312" y="71437"/>
                </a:lnTo>
                <a:lnTo>
                  <a:pt x="1366242" y="71437"/>
                </a:lnTo>
                <a:lnTo>
                  <a:pt x="1384101" y="71437"/>
                </a:lnTo>
                <a:lnTo>
                  <a:pt x="1401961" y="71437"/>
                </a:lnTo>
                <a:lnTo>
                  <a:pt x="1419820" y="71437"/>
                </a:lnTo>
                <a:lnTo>
                  <a:pt x="1446609" y="71437"/>
                </a:lnTo>
                <a:lnTo>
                  <a:pt x="1473398" y="71437"/>
                </a:lnTo>
                <a:lnTo>
                  <a:pt x="1509117" y="62508"/>
                </a:lnTo>
                <a:lnTo>
                  <a:pt x="1535906" y="62508"/>
                </a:lnTo>
                <a:lnTo>
                  <a:pt x="1571625" y="53578"/>
                </a:lnTo>
                <a:lnTo>
                  <a:pt x="1598414" y="53578"/>
                </a:lnTo>
                <a:lnTo>
                  <a:pt x="1634133" y="53578"/>
                </a:lnTo>
                <a:lnTo>
                  <a:pt x="1660922" y="53578"/>
                </a:lnTo>
                <a:lnTo>
                  <a:pt x="1687711" y="53578"/>
                </a:lnTo>
                <a:lnTo>
                  <a:pt x="1705570" y="62508"/>
                </a:lnTo>
                <a:lnTo>
                  <a:pt x="1723429" y="71437"/>
                </a:lnTo>
                <a:lnTo>
                  <a:pt x="1741289" y="80367"/>
                </a:lnTo>
                <a:lnTo>
                  <a:pt x="1750218" y="89297"/>
                </a:lnTo>
                <a:lnTo>
                  <a:pt x="1759148" y="98227"/>
                </a:lnTo>
                <a:lnTo>
                  <a:pt x="1768078" y="107156"/>
                </a:lnTo>
                <a:lnTo>
                  <a:pt x="1768078" y="125016"/>
                </a:lnTo>
                <a:lnTo>
                  <a:pt x="1777008" y="133945"/>
                </a:lnTo>
                <a:lnTo>
                  <a:pt x="1777008" y="142875"/>
                </a:lnTo>
                <a:lnTo>
                  <a:pt x="1785937" y="151805"/>
                </a:lnTo>
                <a:lnTo>
                  <a:pt x="1794867" y="151805"/>
                </a:lnTo>
                <a:lnTo>
                  <a:pt x="1803797" y="160734"/>
                </a:lnTo>
                <a:lnTo>
                  <a:pt x="1821656" y="160734"/>
                </a:lnTo>
                <a:lnTo>
                  <a:pt x="1839515" y="160734"/>
                </a:lnTo>
                <a:lnTo>
                  <a:pt x="1866304" y="151805"/>
                </a:lnTo>
                <a:lnTo>
                  <a:pt x="1893093" y="151805"/>
                </a:lnTo>
                <a:lnTo>
                  <a:pt x="1928812" y="142875"/>
                </a:lnTo>
                <a:lnTo>
                  <a:pt x="1955601" y="125016"/>
                </a:lnTo>
                <a:lnTo>
                  <a:pt x="1991320" y="116086"/>
                </a:lnTo>
                <a:lnTo>
                  <a:pt x="2018109" y="107156"/>
                </a:lnTo>
                <a:lnTo>
                  <a:pt x="2053828" y="98227"/>
                </a:lnTo>
                <a:lnTo>
                  <a:pt x="2080617" y="89297"/>
                </a:lnTo>
                <a:lnTo>
                  <a:pt x="2116336" y="89297"/>
                </a:lnTo>
                <a:lnTo>
                  <a:pt x="2143125" y="80367"/>
                </a:lnTo>
                <a:lnTo>
                  <a:pt x="2169914" y="80367"/>
                </a:lnTo>
                <a:lnTo>
                  <a:pt x="2196703" y="89297"/>
                </a:lnTo>
                <a:lnTo>
                  <a:pt x="2223492" y="98227"/>
                </a:lnTo>
                <a:lnTo>
                  <a:pt x="2241351" y="107156"/>
                </a:lnTo>
                <a:lnTo>
                  <a:pt x="2268140" y="116086"/>
                </a:lnTo>
                <a:lnTo>
                  <a:pt x="2286000" y="125016"/>
                </a:lnTo>
                <a:lnTo>
                  <a:pt x="2312789" y="133945"/>
                </a:lnTo>
                <a:lnTo>
                  <a:pt x="2339578" y="142875"/>
                </a:lnTo>
                <a:lnTo>
                  <a:pt x="2375297" y="151805"/>
                </a:lnTo>
                <a:lnTo>
                  <a:pt x="2402086" y="151805"/>
                </a:lnTo>
                <a:lnTo>
                  <a:pt x="2437804" y="151805"/>
                </a:lnTo>
                <a:lnTo>
                  <a:pt x="2473523" y="151805"/>
                </a:lnTo>
                <a:lnTo>
                  <a:pt x="2518172" y="151805"/>
                </a:lnTo>
                <a:lnTo>
                  <a:pt x="2562820" y="151805"/>
                </a:lnTo>
                <a:lnTo>
                  <a:pt x="2607468" y="142875"/>
                </a:lnTo>
                <a:lnTo>
                  <a:pt x="2652117" y="133945"/>
                </a:lnTo>
                <a:lnTo>
                  <a:pt x="2696765" y="125016"/>
                </a:lnTo>
                <a:lnTo>
                  <a:pt x="2741414" y="125016"/>
                </a:lnTo>
                <a:lnTo>
                  <a:pt x="2777133" y="116086"/>
                </a:lnTo>
                <a:lnTo>
                  <a:pt x="2821781" y="116086"/>
                </a:lnTo>
                <a:lnTo>
                  <a:pt x="2857500" y="116086"/>
                </a:lnTo>
                <a:lnTo>
                  <a:pt x="2884289" y="116086"/>
                </a:lnTo>
                <a:lnTo>
                  <a:pt x="2902148" y="125016"/>
                </a:lnTo>
                <a:lnTo>
                  <a:pt x="2911078" y="125016"/>
                </a:lnTo>
                <a:lnTo>
                  <a:pt x="2911078" y="125016"/>
                </a:lnTo>
              </a:path>
            </a:pathLst>
          </a:custGeom>
          <a:ln w="38100" cap="rnd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Union </a:t>
            </a:r>
            <a:r>
              <a:rPr lang="en-US" sz="660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r>
              <a:rPr lang="en-US" sz="66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Confederacy</a:t>
            </a:r>
            <a:endParaRPr lang="en-US" sz="6600" dirty="0"/>
          </a:p>
        </p:txBody>
      </p:sp>
      <p:pic>
        <p:nvPicPr>
          <p:cNvPr id="7" name="Picture 4" descr="confederatefla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2209800"/>
            <a:ext cx="5257800" cy="3752850"/>
          </a:xfrm>
          <a:noFill/>
        </p:spPr>
      </p:pic>
      <p:pic>
        <p:nvPicPr>
          <p:cNvPr id="8" name="Picture 6" descr="unionfla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057400"/>
            <a:ext cx="3371850" cy="3846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2971800"/>
            <a:ext cx="9144000" cy="3886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Lincoln urges southern states to reconsider</a:t>
            </a:r>
          </a:p>
          <a:p>
            <a:pPr lvl="1"/>
            <a:r>
              <a:rPr lang="en-US" sz="2800" dirty="0" smtClean="0"/>
              <a:t>Vows to hold federal forts in South</a:t>
            </a:r>
          </a:p>
          <a:p>
            <a:r>
              <a:rPr lang="en-US" sz="3200" dirty="0" smtClean="0"/>
              <a:t>Confederates attack and capture Fort Sumter in harbor of Charleston, </a:t>
            </a:r>
            <a:r>
              <a:rPr lang="en-US" sz="3200" b="1" dirty="0" smtClean="0"/>
              <a:t>South Carolina</a:t>
            </a:r>
          </a:p>
          <a:p>
            <a:r>
              <a:rPr lang="en-US" sz="3200" dirty="0" smtClean="0"/>
              <a:t>Lincoln called for 75,000 militia to suppress rebellion and to blockade rebel ports in South</a:t>
            </a:r>
          </a:p>
          <a:p>
            <a:pPr lvl="1"/>
            <a:r>
              <a:rPr lang="en-US" dirty="0" smtClean="0"/>
              <a:t>4 more states secede </a:t>
            </a:r>
          </a:p>
          <a:p>
            <a:pPr lvl="2"/>
            <a:r>
              <a:rPr lang="en-US" dirty="0" smtClean="0"/>
              <a:t>Arkansas, North Carolina, Tennessee, &amp; Virginia </a:t>
            </a:r>
            <a:endParaRPr lang="en-US" dirty="0"/>
          </a:p>
        </p:txBody>
      </p:sp>
      <p:pic>
        <p:nvPicPr>
          <p:cNvPr id="1026" name="Picture 2" descr="http://ts3.mm.bing.net/th?id=H.4959369658762730&amp;pid=1.7&amp;w=344&amp;h=188&amp;c=7&amp;rs=1&amp;url=http%3a%2f%2fcivil-war-journeys.org%2ffort_sumter_sc_I.ht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724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NORTH</a:t>
            </a:r>
          </a:p>
          <a:p>
            <a:pPr lvl="1"/>
            <a:r>
              <a:rPr lang="en-US" sz="3200" dirty="0" smtClean="0"/>
              <a:t>Much richer- better able to finance a war</a:t>
            </a:r>
          </a:p>
          <a:p>
            <a:pPr lvl="1"/>
            <a:r>
              <a:rPr lang="en-US" sz="3200" dirty="0" smtClean="0"/>
              <a:t>Much more industrialized </a:t>
            </a:r>
          </a:p>
          <a:p>
            <a:pPr lvl="2"/>
            <a:r>
              <a:rPr lang="en-US" sz="2800" dirty="0" smtClean="0"/>
              <a:t>Manufacture weapons &amp; other important supplies</a:t>
            </a:r>
          </a:p>
          <a:p>
            <a:pPr lvl="1"/>
            <a:r>
              <a:rPr lang="en-US" sz="3200" dirty="0" smtClean="0"/>
              <a:t>Three times the population of the south</a:t>
            </a:r>
          </a:p>
          <a:p>
            <a:pPr lvl="1"/>
            <a:r>
              <a:rPr lang="en-US" sz="3200" dirty="0" smtClean="0"/>
              <a:t>Control of U.S. Navy </a:t>
            </a:r>
          </a:p>
          <a:p>
            <a:pPr lvl="1"/>
            <a:r>
              <a:rPr lang="en-US" sz="3200" dirty="0" smtClean="0"/>
              <a:t>Advanced railroads</a:t>
            </a:r>
          </a:p>
          <a:p>
            <a:pPr lvl="1"/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572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>
                <a:solidFill>
                  <a:srgbClr val="FF0000"/>
                </a:solidFill>
              </a:rPr>
              <a:t>SOUTH</a:t>
            </a:r>
          </a:p>
          <a:p>
            <a:pPr lvl="1"/>
            <a:r>
              <a:rPr lang="en-US" sz="3500" dirty="0" smtClean="0"/>
              <a:t>Large area made conquest difficult</a:t>
            </a:r>
          </a:p>
          <a:p>
            <a:pPr lvl="1"/>
            <a:r>
              <a:rPr lang="en-US" sz="3500" dirty="0" smtClean="0"/>
              <a:t>Southern soldiers familiar with the area </a:t>
            </a:r>
          </a:p>
          <a:p>
            <a:pPr lvl="2"/>
            <a:r>
              <a:rPr lang="en-US" sz="3000" dirty="0" smtClean="0"/>
              <a:t>More passionate</a:t>
            </a:r>
          </a:p>
          <a:p>
            <a:pPr lvl="1"/>
            <a:r>
              <a:rPr lang="en-US" sz="3500" dirty="0" smtClean="0"/>
              <a:t>Larger number of qualified senior officers</a:t>
            </a:r>
          </a:p>
          <a:p>
            <a:pPr lvl="2"/>
            <a:r>
              <a:rPr lang="en-US" sz="3000" dirty="0" smtClean="0"/>
              <a:t>Robert E. Lee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North’s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76400"/>
            <a:ext cx="4876800" cy="5181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Anaconda Plan</a:t>
            </a:r>
          </a:p>
          <a:p>
            <a:pPr lvl="1"/>
            <a:r>
              <a:rPr lang="en-US" dirty="0" smtClean="0"/>
              <a:t>Cut the south into pieces</a:t>
            </a:r>
          </a:p>
          <a:p>
            <a:pPr lvl="2"/>
            <a:r>
              <a:rPr lang="en-US" dirty="0" smtClean="0"/>
              <a:t>Capture the Mississippi River to cut the South in two</a:t>
            </a:r>
          </a:p>
          <a:p>
            <a:pPr lvl="2"/>
            <a:r>
              <a:rPr lang="en-US" dirty="0" smtClean="0"/>
              <a:t>** most important action of the Civil War strategy</a:t>
            </a:r>
          </a:p>
          <a:p>
            <a:pPr lvl="1"/>
            <a:r>
              <a:rPr lang="en-US" dirty="0" smtClean="0"/>
              <a:t>Naval Blockade of the southern ports</a:t>
            </a:r>
          </a:p>
          <a:p>
            <a:pPr lvl="2"/>
            <a:r>
              <a:rPr lang="en-US" dirty="0" smtClean="0"/>
              <a:t>Not very effective</a:t>
            </a:r>
          </a:p>
          <a:p>
            <a:pPr lvl="2"/>
            <a:r>
              <a:rPr lang="en-US" dirty="0" smtClean="0"/>
              <a:t>75% of rebel ships snuck through the blockade</a:t>
            </a:r>
          </a:p>
          <a:p>
            <a:r>
              <a:rPr lang="en-US" dirty="0" smtClean="0"/>
              <a:t>Southern Plan</a:t>
            </a:r>
          </a:p>
          <a:p>
            <a:pPr lvl="1"/>
            <a:r>
              <a:rPr lang="en-US" dirty="0" smtClean="0"/>
              <a:t>Fight a defensive war until the North got tired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haysvillelibrary.files.wordpress.com/2008/12/anaconda-plan.jpg?w=4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3886200" cy="5305780"/>
          </a:xfrm>
          <a:prstGeom prst="rect">
            <a:avLst/>
          </a:prstGeom>
          <a:noFill/>
        </p:spPr>
      </p:pic>
      <p:pic>
        <p:nvPicPr>
          <p:cNvPr id="5" name="Picture 4" descr="http://cwmemory.com/wp-content/uploads/2010/05/jeffersondav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25908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</a:rPr>
              <a:t>Civil War strategy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36866" name="Picture 2" descr="http://www.sms.rcs.k12.tn.us/teachers/sloanj/Words/anaconda%20pl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528424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2510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Wartime leaders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4040188" cy="715355"/>
          </a:xfrm>
        </p:spPr>
        <p:txBody>
          <a:bodyPr/>
          <a:lstStyle/>
          <a:p>
            <a:r>
              <a:rPr lang="en-US" dirty="0" smtClean="0"/>
              <a:t>The South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905000"/>
            <a:ext cx="4497388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Jefferson Davis: </a:t>
            </a:r>
            <a:r>
              <a:rPr lang="en-US" sz="2800" dirty="0" smtClean="0">
                <a:solidFill>
                  <a:srgbClr val="FF0000"/>
                </a:solidFill>
              </a:rPr>
              <a:t>President</a:t>
            </a:r>
          </a:p>
          <a:p>
            <a:r>
              <a:rPr lang="en-US" sz="2800" dirty="0" smtClean="0"/>
              <a:t>Robert E. Lee: </a:t>
            </a:r>
            <a:r>
              <a:rPr lang="en-US" sz="2800" dirty="0" smtClean="0">
                <a:solidFill>
                  <a:srgbClr val="FF0000"/>
                </a:solidFill>
              </a:rPr>
              <a:t>Commander</a:t>
            </a:r>
            <a:r>
              <a:rPr lang="en-US" sz="2800" dirty="0" smtClean="0"/>
              <a:t> of the Confederate Army</a:t>
            </a:r>
          </a:p>
          <a:p>
            <a:r>
              <a:rPr lang="en-US" sz="2800" dirty="0" smtClean="0"/>
              <a:t>Stonewall Jackson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2362200"/>
            <a:ext cx="4041775" cy="715355"/>
          </a:xfrm>
        </p:spPr>
        <p:txBody>
          <a:bodyPr/>
          <a:lstStyle/>
          <a:p>
            <a:pPr algn="r"/>
            <a:r>
              <a:rPr lang="en-US" dirty="0" smtClean="0"/>
              <a:t>The North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3124200"/>
            <a:ext cx="37338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Abraham Lincoln- </a:t>
            </a:r>
            <a:r>
              <a:rPr lang="en-US" dirty="0" smtClean="0">
                <a:solidFill>
                  <a:srgbClr val="0070C0"/>
                </a:solidFill>
              </a:rPr>
              <a:t>President of the United States</a:t>
            </a:r>
          </a:p>
          <a:p>
            <a:r>
              <a:rPr lang="en-US" dirty="0" smtClean="0"/>
              <a:t>General George McClellan- </a:t>
            </a:r>
            <a:r>
              <a:rPr lang="en-US" dirty="0" smtClean="0">
                <a:solidFill>
                  <a:srgbClr val="0070C0"/>
                </a:solidFill>
              </a:rPr>
              <a:t>Commander </a:t>
            </a:r>
            <a:r>
              <a:rPr lang="en-US" dirty="0" smtClean="0"/>
              <a:t>of the Union army of the east</a:t>
            </a:r>
          </a:p>
          <a:p>
            <a:r>
              <a:rPr lang="en-US" dirty="0" smtClean="0"/>
              <a:t>General Ulysses S. Grant- </a:t>
            </a:r>
            <a:r>
              <a:rPr lang="en-US" dirty="0" smtClean="0">
                <a:solidFill>
                  <a:srgbClr val="0070C0"/>
                </a:solidFill>
              </a:rPr>
              <a:t>Commander </a:t>
            </a:r>
            <a:r>
              <a:rPr lang="en-US" dirty="0" smtClean="0"/>
              <a:t>of the Union army of the west (eventually entire union army)</a:t>
            </a:r>
          </a:p>
          <a:p>
            <a:r>
              <a:rPr lang="en-US" dirty="0" smtClean="0"/>
              <a:t>General Sherman</a:t>
            </a:r>
            <a:endParaRPr lang="en-US" dirty="0"/>
          </a:p>
        </p:txBody>
      </p:sp>
      <p:pic>
        <p:nvPicPr>
          <p:cNvPr id="1026" name="Picture 2" descr="http://www.darrellhuckaby.net/wp-content/uploads/2013/01/civilwar-flag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325" y="0"/>
            <a:ext cx="4638675" cy="2676525"/>
          </a:xfrm>
          <a:prstGeom prst="rect">
            <a:avLst/>
          </a:prstGeom>
          <a:noFill/>
        </p:spPr>
      </p:pic>
      <p:pic>
        <p:nvPicPr>
          <p:cNvPr id="11" name="Picture 10" descr="jeffersondav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114800"/>
            <a:ext cx="2754923" cy="2743200"/>
          </a:xfrm>
          <a:prstGeom prst="rect">
            <a:avLst/>
          </a:prstGeom>
        </p:spPr>
      </p:pic>
      <p:pic>
        <p:nvPicPr>
          <p:cNvPr id="14" name="Picture 13" descr="AbrahamLincolnPortra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038600"/>
            <a:ext cx="2757511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ww.glastonburyus.org/staff/MaudL/UnitedStatesHistory/PublishingImages/civil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206809" cy="571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First Battle: The Battle of Bull Run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5400" y="1447800"/>
            <a:ext cx="4038600" cy="5410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July 1861</a:t>
            </a:r>
          </a:p>
          <a:p>
            <a:r>
              <a:rPr lang="en-US" dirty="0" smtClean="0"/>
              <a:t>North expected a quick and easy victory</a:t>
            </a:r>
          </a:p>
          <a:p>
            <a:r>
              <a:rPr lang="en-US" dirty="0" smtClean="0"/>
              <a:t>General Thomas Jackson bravely held the position- earned him the name “Stonewall”</a:t>
            </a:r>
          </a:p>
          <a:p>
            <a:r>
              <a:rPr lang="en-US" dirty="0" smtClean="0"/>
              <a:t>Forced the union Army back to Washington, D.C.</a:t>
            </a:r>
          </a:p>
          <a:p>
            <a:r>
              <a:rPr lang="en-US" dirty="0" smtClean="0"/>
              <a:t>Shows war will be long and difficult to win</a:t>
            </a:r>
          </a:p>
          <a:p>
            <a:r>
              <a:rPr lang="en-US" dirty="0" smtClean="0"/>
              <a:t>Showed both sides that their soldiers needed training</a:t>
            </a:r>
          </a:p>
          <a:p>
            <a:r>
              <a:rPr lang="en-US" sz="1000" dirty="0" smtClean="0">
                <a:hlinkClick r:id="rId3"/>
              </a:rPr>
              <a:t>http://www.bing.com/videos/search?q=battle+of+bullrun&amp;view=detail&amp;mid=852A9BFFCF83A8513318852A9BFFCF83A8513318&amp;first=0&amp;FORM=NVPFVR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Reenactment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http://www.bing.com/videos/search?q=battle+of+bullrun&amp;view=detail&amp;mid=4B0C13A4D39F513E4F5B4B0C13A4D39F513E4F5B&amp;first=0&amp;FORM=NVPFVR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QjRD1qokf6E/TDS2InLE53I/AAAAAAAACYs/6GVFA8uYk7M/s1600/battle_of_antiet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107" y="3124200"/>
            <a:ext cx="6884893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Antietam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September 17, 1862</a:t>
            </a:r>
          </a:p>
          <a:p>
            <a:r>
              <a:rPr lang="en-US" sz="3600" b="1" dirty="0" smtClean="0"/>
              <a:t>Bloodiest day of American history</a:t>
            </a:r>
          </a:p>
          <a:p>
            <a:r>
              <a:rPr lang="en-US" sz="3600" b="1" dirty="0" smtClean="0"/>
              <a:t>23,000 soldiers were killed, wounded or missing after twelve hours</a:t>
            </a:r>
          </a:p>
          <a:p>
            <a:r>
              <a:rPr lang="en-US" sz="3600" b="1" dirty="0" smtClean="0"/>
              <a:t>Draw</a:t>
            </a:r>
          </a:p>
          <a:p>
            <a:pPr lvl="1"/>
            <a:r>
              <a:rPr lang="en-US" sz="3500" b="1" dirty="0" smtClean="0"/>
              <a:t>(no clear </a:t>
            </a:r>
          </a:p>
          <a:p>
            <a:pPr>
              <a:buNone/>
            </a:pPr>
            <a:r>
              <a:rPr lang="en-US" sz="3600" b="1" dirty="0" smtClean="0"/>
              <a:t>	winner)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rwinator.com/126/w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24" y="1"/>
            <a:ext cx="80351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mancip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084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0" y="0"/>
            <a:ext cx="3962400" cy="1371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Emancipation Proclamation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1600" y="1447800"/>
            <a:ext cx="3962400" cy="5410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Lincoln believed he could only save the union by broadening the goals of the war</a:t>
            </a:r>
          </a:p>
          <a:p>
            <a:r>
              <a:rPr lang="en-US" dirty="0" smtClean="0"/>
              <a:t>Decided to </a:t>
            </a:r>
            <a:r>
              <a:rPr lang="en-US" i="1" dirty="0" smtClean="0"/>
              <a:t>emancipate</a:t>
            </a:r>
            <a:r>
              <a:rPr lang="en-US" dirty="0" smtClean="0"/>
              <a:t> the enslaved African Americans living in the Confederacy</a:t>
            </a:r>
          </a:p>
          <a:p>
            <a:pPr lvl="1"/>
            <a:r>
              <a:rPr lang="en-US" dirty="0" smtClean="0"/>
              <a:t>At the start of the Civil war 3 million slaves worked in the Confederacy</a:t>
            </a:r>
          </a:p>
          <a:p>
            <a:pPr lvl="2"/>
            <a:r>
              <a:rPr lang="en-US" dirty="0" smtClean="0"/>
              <a:t>Greatly helped the war effort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emancipation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/>
          <a:lstStyle/>
          <a:p>
            <a:r>
              <a:rPr lang="en-US" dirty="0" smtClean="0"/>
              <a:t>Freed those slaves located in Southern states that had seceded</a:t>
            </a:r>
          </a:p>
          <a:p>
            <a:pPr lvl="1"/>
            <a:r>
              <a:rPr lang="en-US" dirty="0" smtClean="0"/>
              <a:t>But not in the border states</a:t>
            </a:r>
          </a:p>
          <a:p>
            <a:r>
              <a:rPr lang="en-US" dirty="0" smtClean="0"/>
              <a:t>Made the destruction of slavery a Northern war aim</a:t>
            </a:r>
          </a:p>
          <a:p>
            <a:r>
              <a:rPr lang="en-US" dirty="0" smtClean="0"/>
              <a:t>Allowed for the enlistment of African Americans in the union</a:t>
            </a:r>
          </a:p>
          <a:p>
            <a:r>
              <a:rPr lang="en-US" dirty="0" smtClean="0"/>
              <a:t>Discouraged any interference by foreign governments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15000" cy="9784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Emancipation…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600201"/>
            <a:ext cx="5920641" cy="4701818"/>
          </a:xfrm>
        </p:spPr>
        <p:txBody>
          <a:bodyPr/>
          <a:lstStyle/>
          <a:p>
            <a:r>
              <a:rPr lang="en-US" dirty="0" smtClean="0"/>
              <a:t>North needed the draft law </a:t>
            </a:r>
          </a:p>
          <a:p>
            <a:pPr lvl="1"/>
            <a:r>
              <a:rPr lang="en-US" dirty="0" smtClean="0"/>
              <a:t>Needed more men to fight the war</a:t>
            </a:r>
          </a:p>
          <a:p>
            <a:pPr lvl="1"/>
            <a:r>
              <a:rPr lang="en-US" dirty="0" smtClean="0"/>
              <a:t>Because of Emancipation proclamation African Americans could now serve in the army</a:t>
            </a:r>
          </a:p>
          <a:p>
            <a:pPr lvl="2"/>
            <a:r>
              <a:rPr lang="en-US" dirty="0" smtClean="0"/>
              <a:t>African Americans weren’t actually “freed” until the 13</a:t>
            </a:r>
            <a:r>
              <a:rPr lang="en-US" baseline="30000" dirty="0" smtClean="0"/>
              <a:t>th</a:t>
            </a:r>
            <a:r>
              <a:rPr lang="en-US" dirty="0" smtClean="0"/>
              <a:t> Amendment to the Constitution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0"/>
            <a:ext cx="2971800" cy="5334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1863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Required all able-bodied males between 20-45 to serve in the military if called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Could avoid the draft by paying the government $300 or hiring someone to serve in his place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Draft law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19400" cy="137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54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Massachusetts Regiment</a:t>
            </a:r>
            <a:endParaRPr lang="en-US" sz="3200" dirty="0"/>
          </a:p>
        </p:txBody>
      </p:sp>
      <p:pic>
        <p:nvPicPr>
          <p:cNvPr id="6" name="Picture Placeholder 5" descr="The_Storming_of_Ft_Wagner-lithograph_by_Kurz_and_Allison_189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46" r="1346"/>
          <a:stretch>
            <a:fillRect/>
          </a:stretch>
        </p:blipFill>
        <p:spPr>
          <a:xfrm>
            <a:off x="2895600" y="1524000"/>
            <a:ext cx="6256338" cy="4800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0"/>
            <a:ext cx="2819400" cy="53340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All black unit of the Union Army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Charged Ft. Wagner in Charleston, North Carolina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St. William H. Carney was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African American to receive the Congressional Medal of Honor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 smtClean="0">
                <a:hlinkClick r:id="rId3"/>
              </a:rPr>
              <a:t>http://www.bing.com/videos/search?q=glory+&amp;view=detail&amp;mid=BC719B063821E1A61516BC719B063821E1A61516&amp;first=0&amp;FORM=NVPFVR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3352800" y="6427113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4"/>
              </a:rPr>
              <a:t>http://www.bing.com/videos/search?q=54th+massachusetts+regiment&amp;view=detail&amp;mid=F742F37440C9BB66AC7AF742F37440C9BB66AC7A&amp;first=0&amp;FORM=NVPFVR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ETTYSBURG%20MSD-ULT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Gettysburg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7391400" cy="4800599"/>
          </a:xfrm>
        </p:spPr>
        <p:txBody>
          <a:bodyPr/>
          <a:lstStyle/>
          <a:p>
            <a:r>
              <a:rPr lang="en-US" dirty="0" smtClean="0"/>
              <a:t>Gettysburg in north of Washington D.C. </a:t>
            </a:r>
          </a:p>
          <a:p>
            <a:pPr lvl="1"/>
            <a:r>
              <a:rPr lang="en-US" dirty="0" smtClean="0"/>
              <a:t>If south won, they could invade D.C.</a:t>
            </a:r>
          </a:p>
          <a:p>
            <a:r>
              <a:rPr lang="en-US" dirty="0" smtClean="0"/>
              <a:t>Gettysburg had a shoe factory</a:t>
            </a:r>
          </a:p>
          <a:p>
            <a:pPr lvl="1"/>
            <a:r>
              <a:rPr lang="en-US" dirty="0" smtClean="0"/>
              <a:t>South didn’t have a shoe factory</a:t>
            </a:r>
          </a:p>
          <a:p>
            <a:pPr lvl="1"/>
            <a:r>
              <a:rPr lang="en-US" dirty="0" smtClean="0"/>
              <a:t>Soldiers needed shoes badly</a:t>
            </a:r>
            <a:endParaRPr lang="en-US" dirty="0"/>
          </a:p>
        </p:txBody>
      </p:sp>
      <p:pic>
        <p:nvPicPr>
          <p:cNvPr id="1026" name="Picture 2" descr="http://1.bp.blogspot.com/-Ahi43ZpA3L8/UCmJRmLDipI/AAAAAAAABGg/8Jb0rm-67WQ/s1600/worn-out-shoe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950" y="3961406"/>
            <a:ext cx="3448050" cy="289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96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Battle of </a:t>
            </a:r>
            <a:r>
              <a:rPr lang="en-US" sz="4000" dirty="0" smtClean="0">
                <a:solidFill>
                  <a:srgbClr val="FF0000"/>
                </a:solidFill>
              </a:rPr>
              <a:t>Gettysburg</a:t>
            </a:r>
            <a:r>
              <a:rPr lang="en-US" sz="4000" dirty="0" smtClean="0">
                <a:solidFill>
                  <a:schemeClr val="bg1"/>
                </a:solidFill>
              </a:rPr>
              <a:t>: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the turning point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343400" cy="5410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2400" dirty="0" smtClean="0">
                <a:latin typeface="Lucida Sans" pitchFamily="34" charset="0"/>
              </a:rPr>
              <a:t>July 1-3, 1863</a:t>
            </a:r>
          </a:p>
          <a:p>
            <a:pPr>
              <a:defRPr/>
            </a:pPr>
            <a:r>
              <a:rPr lang="en-US" dirty="0" smtClean="0">
                <a:latin typeface="Lucida Sans" pitchFamily="34" charset="0"/>
              </a:rPr>
              <a:t>Lee realized that the South was in trouble and decided that it was crucial to attack the North on its own territory (Penn)</a:t>
            </a:r>
          </a:p>
          <a:p>
            <a:pPr>
              <a:defRPr/>
            </a:pPr>
            <a:r>
              <a:rPr lang="en-US" dirty="0" smtClean="0">
                <a:latin typeface="Lucida Sans" pitchFamily="34" charset="0"/>
              </a:rPr>
              <a:t>Lee was defeated and retreated to Virginia</a:t>
            </a:r>
          </a:p>
          <a:p>
            <a:pPr>
              <a:defRPr/>
            </a:pPr>
            <a:r>
              <a:rPr lang="en-US" dirty="0" smtClean="0">
                <a:latin typeface="Lucida Sans" pitchFamily="34" charset="0"/>
              </a:rPr>
              <a:t>Gettysburg is the largest battle in the history of the Western hemisphere.</a:t>
            </a:r>
          </a:p>
          <a:p>
            <a:pPr>
              <a:defRPr/>
            </a:pPr>
            <a:r>
              <a:rPr lang="en-US" dirty="0" smtClean="0">
                <a:latin typeface="Lucida Sans" pitchFamily="34" charset="0"/>
              </a:rPr>
              <a:t>Over 100, 000 people died in 3 days </a:t>
            </a:r>
            <a:r>
              <a:rPr lang="en-US" dirty="0" smtClean="0">
                <a:latin typeface="Lucida Sans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Lucida Sans" pitchFamily="34" charset="0"/>
              </a:rPr>
              <a:t>It was the last time the South invaded the North.</a:t>
            </a:r>
          </a:p>
          <a:p>
            <a:endParaRPr lang="en-US" dirty="0"/>
          </a:p>
        </p:txBody>
      </p:sp>
      <p:pic>
        <p:nvPicPr>
          <p:cNvPr id="5" name="Picture 6" descr="Gal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857" y="2438400"/>
            <a:ext cx="4927143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534400" cy="3962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 out the Gettysburg Address worksheet:</a:t>
            </a:r>
            <a:br>
              <a:rPr lang="en-US" dirty="0" smtClean="0"/>
            </a:br>
            <a:r>
              <a:rPr lang="en-US" dirty="0" smtClean="0"/>
              <a:t>1. What language makes this speech effective and memorable?</a:t>
            </a:r>
            <a:br>
              <a:rPr lang="en-US" dirty="0" smtClean="0"/>
            </a:br>
            <a:r>
              <a:rPr lang="en-US" dirty="0" smtClean="0"/>
              <a:t>2. How does this speech still apply to today?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0"/>
            <a:ext cx="8077200" cy="12954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Do Now:</a:t>
            </a:r>
            <a:endParaRPr lang="en-US" sz="6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33400"/>
            <a:ext cx="4648200" cy="89034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Gettysburg address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524000"/>
            <a:ext cx="4648200" cy="5334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Lincoln’s dedication of war cemetery </a:t>
            </a:r>
          </a:p>
          <a:p>
            <a:pPr lvl="1"/>
            <a:r>
              <a:rPr lang="en-US" sz="2400" b="1" dirty="0" smtClean="0"/>
              <a:t>Said the war was a test of whether or not a democratic nation could survive</a:t>
            </a:r>
          </a:p>
          <a:p>
            <a:r>
              <a:rPr lang="en-US" dirty="0" smtClean="0"/>
              <a:t>“Now, we are engaged in a great civil war, testing whether that nation or any nation so … dedicated, can long endure… that this nation, under G-d, shall have a new birth of freedom- and that government of the people, by the people, for the people, shall not perish from the earth”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447800"/>
            <a:ext cx="4117975" cy="8903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March to the sea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498975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Union army marches from Atlanta, Georgia </a:t>
            </a:r>
            <a:r>
              <a:rPr lang="en-US" sz="2800" dirty="0" smtClean="0">
                <a:sym typeface="Wingdings" pitchFamily="2" charset="2"/>
              </a:rPr>
              <a:t> Savannah and the Carolinas</a:t>
            </a:r>
          </a:p>
          <a:p>
            <a:r>
              <a:rPr lang="en-US" sz="2800" dirty="0" smtClean="0">
                <a:sym typeface="Wingdings" pitchFamily="2" charset="2"/>
              </a:rPr>
              <a:t>Led by Sherman</a:t>
            </a:r>
          </a:p>
          <a:p>
            <a:r>
              <a:rPr lang="en-US" sz="2800" dirty="0" smtClean="0">
                <a:sym typeface="Wingdings" pitchFamily="2" charset="2"/>
              </a:rPr>
              <a:t>Total war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Destroyed railroads, buildings, farms in his path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Purpose: to show southerners they cannot win the war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4034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Surrender at </a:t>
            </a:r>
            <a:r>
              <a:rPr lang="en-US" sz="5400" dirty="0" err="1" smtClean="0"/>
              <a:t>Appotmattox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47244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Lee surrenders on April 9, 1865 at </a:t>
            </a:r>
            <a:r>
              <a:rPr lang="en-US" sz="3200" b="1" dirty="0" smtClean="0">
                <a:solidFill>
                  <a:srgbClr val="FF00FF"/>
                </a:solidFill>
              </a:rPr>
              <a:t>APPOMATTOX COURTHOUSE</a:t>
            </a:r>
            <a:endParaRPr lang="en-US" sz="3200" dirty="0" smtClean="0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All Confed. troops forced to take an oath of loyalty to U.S.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Lincoln didn't want a humiliated South and further conflict</a:t>
            </a:r>
          </a:p>
        </p:txBody>
      </p:sp>
      <p:pic>
        <p:nvPicPr>
          <p:cNvPr id="5" name="Picture 6" descr="surr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08968"/>
            <a:ext cx="4953000" cy="374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524000"/>
            <a:ext cx="914400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April 3, 1865 - Grant took Richmond Va.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	- final blow to Lee's army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2510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Compromise of 1850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362200"/>
            <a:ext cx="4495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President: Millard Fillmore</a:t>
            </a:r>
          </a:p>
          <a:p>
            <a:pPr lvl="1"/>
            <a:r>
              <a:rPr lang="en-US" dirty="0" smtClean="0"/>
              <a:t>Supported Clay’s compromise</a:t>
            </a:r>
          </a:p>
          <a:p>
            <a:r>
              <a:rPr lang="en-US" dirty="0" smtClean="0"/>
              <a:t>Issue: Admittance of California</a:t>
            </a:r>
          </a:p>
          <a:p>
            <a:pPr lvl="1"/>
            <a:r>
              <a:rPr lang="en-US" dirty="0" smtClean="0"/>
              <a:t>15 free states</a:t>
            </a:r>
          </a:p>
          <a:p>
            <a:pPr lvl="1"/>
            <a:r>
              <a:rPr lang="en-US" dirty="0" smtClean="0"/>
              <a:t>15 slaves states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572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Compromise:</a:t>
            </a:r>
          </a:p>
          <a:p>
            <a:pPr lvl="1"/>
            <a:r>
              <a:rPr lang="en-US" dirty="0" smtClean="0"/>
              <a:t>Allowed California to enter as a free state</a:t>
            </a:r>
          </a:p>
          <a:p>
            <a:pPr lvl="1"/>
            <a:r>
              <a:rPr lang="en-US" dirty="0" smtClean="0"/>
              <a:t>Divided the rest of Mexican secession </a:t>
            </a:r>
          </a:p>
          <a:p>
            <a:pPr lvl="2"/>
            <a:r>
              <a:rPr lang="en-US" dirty="0" smtClean="0"/>
              <a:t>New Mexico &amp; Utah: voters could decide issue of slavery</a:t>
            </a:r>
          </a:p>
          <a:p>
            <a:pPr lvl="2"/>
            <a:r>
              <a:rPr lang="en-US" u="sng" dirty="0" smtClean="0"/>
              <a:t>Popular sovereignty </a:t>
            </a:r>
            <a:endParaRPr lang="en-US" dirty="0" smtClean="0"/>
          </a:p>
          <a:p>
            <a:pPr lvl="1"/>
            <a:r>
              <a:rPr lang="en-US" dirty="0" smtClean="0"/>
              <a:t>Ended the slave trade in Washington DC (capitol)</a:t>
            </a:r>
          </a:p>
          <a:p>
            <a:pPr lvl="1"/>
            <a:r>
              <a:rPr lang="en-US" dirty="0" smtClean="0"/>
              <a:t>Strict </a:t>
            </a:r>
            <a:r>
              <a:rPr lang="en-US" i="1" dirty="0" smtClean="0"/>
              <a:t>fugitive slave law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Border dispute between Texas &amp; New Mexico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8382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Over 618,000 military deaths during Civil War.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EFFECTS OF THE CIVIL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creation of a single unified country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abolition of slavery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 dirty="0" smtClean="0"/>
              <a:t>13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Freedom for millions of African Americans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increased power to federal government – killed the  issue of states rights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Federal government became stronger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U.S. now an industrial nation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Western lands increasingly opened to settlement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South was economically and physically devastated, w/ the plantation system crippled...thus </a:t>
            </a:r>
            <a:r>
              <a:rPr lang="en-US" b="1" dirty="0" smtClean="0">
                <a:solidFill>
                  <a:srgbClr val="00FF00"/>
                </a:solidFill>
              </a:rPr>
              <a:t>Reconstruction </a:t>
            </a:r>
            <a:r>
              <a:rPr lang="en-US" dirty="0" smtClean="0"/>
              <a:t>(rebuilding the U.S.) - but a deep hatred/bitterness of the North remained...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POLITICAL / ECONOMIC DEVELOPMENTS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1628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dirty="0" smtClean="0"/>
              <a:t>With out Southerners in the federal </a:t>
            </a:r>
            <a:r>
              <a:rPr lang="en-US" b="1" dirty="0" err="1" smtClean="0"/>
              <a:t>gov't</a:t>
            </a:r>
            <a:r>
              <a:rPr lang="en-US" b="1" dirty="0" smtClean="0"/>
              <a:t>, many changes occurred that benefited the North: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 smtClean="0"/>
              <a:t>1) </a:t>
            </a:r>
            <a:r>
              <a:rPr lang="en-US" b="1" dirty="0" smtClean="0">
                <a:solidFill>
                  <a:srgbClr val="FF0000"/>
                </a:solidFill>
              </a:rPr>
              <a:t>Homestead Act </a:t>
            </a:r>
            <a:r>
              <a:rPr lang="en-US" b="1" dirty="0" smtClean="0"/>
              <a:t>passed by Congress in 1862 - encouraged Westward expansion w/o slavery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b="1" dirty="0" smtClean="0"/>
              <a:t>	   	- 165 acres given to anyone who would farm it 5 yrs.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 smtClean="0"/>
              <a:t>2) </a:t>
            </a:r>
            <a:r>
              <a:rPr lang="en-US" b="1" dirty="0" smtClean="0">
                <a:solidFill>
                  <a:srgbClr val="FF0000"/>
                </a:solidFill>
              </a:rPr>
              <a:t>Union-Pacific Railway </a:t>
            </a:r>
            <a:r>
              <a:rPr lang="en-US" b="1" dirty="0" smtClean="0"/>
              <a:t>was authorized - great trade potential, focused on the Northern States.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 smtClean="0"/>
              <a:t>3)</a:t>
            </a:r>
            <a:r>
              <a:rPr lang="en-US" b="1" dirty="0" smtClean="0">
                <a:solidFill>
                  <a:srgbClr val="FF0000"/>
                </a:solidFill>
              </a:rPr>
              <a:t> Tariffs </a:t>
            </a:r>
            <a:r>
              <a:rPr lang="en-US" b="1" dirty="0" smtClean="0"/>
              <a:t>were put in place to protect Northern industry</a:t>
            </a:r>
          </a:p>
          <a:p>
            <a:endParaRPr lang="en-US" dirty="0"/>
          </a:p>
        </p:txBody>
      </p:sp>
      <p:pic>
        <p:nvPicPr>
          <p:cNvPr id="4" name="Picture 9" descr="26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185" y="1600200"/>
            <a:ext cx="195881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illions_ac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382" y="3962400"/>
            <a:ext cx="215361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b="1" dirty="0" smtClean="0"/>
              <a:t>4) Congress established a single federal currency - same value in all states - known as "</a:t>
            </a:r>
            <a:r>
              <a:rPr lang="en-US" b="1" dirty="0" smtClean="0">
                <a:solidFill>
                  <a:srgbClr val="FF00FF"/>
                </a:solidFill>
              </a:rPr>
              <a:t>Greenbacks</a:t>
            </a:r>
            <a:r>
              <a:rPr lang="en-US" b="1" dirty="0" smtClean="0"/>
              <a:t>" 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 smtClean="0"/>
              <a:t>5) to cover war debts, Union </a:t>
            </a:r>
            <a:r>
              <a:rPr lang="en-US" b="1" dirty="0" err="1" smtClean="0"/>
              <a:t>gov't</a:t>
            </a:r>
            <a:r>
              <a:rPr lang="en-US" b="1" dirty="0" smtClean="0"/>
              <a:t> issued </a:t>
            </a:r>
            <a:r>
              <a:rPr lang="en-US" b="1" dirty="0" smtClean="0">
                <a:solidFill>
                  <a:srgbClr val="FF00FF"/>
                </a:solidFill>
              </a:rPr>
              <a:t>war bonds</a:t>
            </a:r>
            <a:r>
              <a:rPr lang="en-US" b="1" dirty="0" smtClean="0"/>
              <a:t> and  introduced </a:t>
            </a:r>
            <a:r>
              <a:rPr lang="en-US" b="1" dirty="0" smtClean="0">
                <a:solidFill>
                  <a:srgbClr val="FF00FF"/>
                </a:solidFill>
              </a:rPr>
              <a:t>income tax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 smtClean="0"/>
              <a:t>6) in a further illustration of fed. </a:t>
            </a:r>
            <a:r>
              <a:rPr lang="en-US" b="1" dirty="0" err="1" smtClean="0"/>
              <a:t>gov't</a:t>
            </a:r>
            <a:r>
              <a:rPr lang="en-US" b="1" dirty="0" smtClean="0"/>
              <a:t> power, Lincoln's </a:t>
            </a:r>
            <a:r>
              <a:rPr lang="en-US" b="1" dirty="0" err="1" smtClean="0"/>
              <a:t>gov't</a:t>
            </a:r>
            <a:r>
              <a:rPr lang="en-US" b="1" dirty="0" smtClean="0"/>
              <a:t> restricted civil liberties so nothing would detract from Union war effort (suspended </a:t>
            </a:r>
            <a:r>
              <a:rPr lang="en-US" b="1" i="1" dirty="0" smtClean="0">
                <a:solidFill>
                  <a:srgbClr val="FF00FF"/>
                </a:solidFill>
              </a:rPr>
              <a:t>Habeas Corpus</a:t>
            </a:r>
            <a:r>
              <a:rPr lang="en-US" b="1" dirty="0" smtClean="0"/>
              <a:t>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b="1" dirty="0" smtClean="0"/>
              <a:t>	- free press/ speech also interrupted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 smtClean="0"/>
              <a:t>7) </a:t>
            </a:r>
            <a:r>
              <a:rPr lang="en-US" b="1" dirty="0" smtClean="0">
                <a:solidFill>
                  <a:srgbClr val="FF00FF"/>
                </a:solidFill>
              </a:rPr>
              <a:t>1864 Election</a:t>
            </a:r>
            <a:r>
              <a:rPr lang="en-US" b="1" dirty="0" smtClean="0"/>
              <a:t> - only in Union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b="1" dirty="0" smtClean="0"/>
              <a:t>	- pitted Republican Lincoln against Democrat General McClellan 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Lincoln won easily, assuring that war will continue (N. Democrats wanted an end)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Fugitive Slave Law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953000" cy="5257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200" u="sng" dirty="0" smtClean="0"/>
              <a:t>Slave law</a:t>
            </a:r>
            <a:r>
              <a:rPr lang="en-US" sz="3200" dirty="0" smtClean="0"/>
              <a:t>- required all citizens to help catch runaway slaves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People who let fugitive slaves escape could be fined $1,000 and jailed for 6 months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i="1" dirty="0" smtClean="0"/>
              <a:t>Special courts set up</a:t>
            </a:r>
            <a:endParaRPr lang="en-US" sz="2800" dirty="0" smtClean="0"/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Judges received $10 for sending “accused” runaway slave to South </a:t>
            </a:r>
          </a:p>
          <a:p>
            <a:pPr lvl="3">
              <a:buFont typeface="Wingdings" pitchFamily="2" charset="2"/>
              <a:buChar char="§"/>
            </a:pPr>
            <a:r>
              <a:rPr lang="en-US" sz="2000" dirty="0" smtClean="0"/>
              <a:t>$5 for setting someone free</a:t>
            </a:r>
          </a:p>
          <a:p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773936"/>
            <a:ext cx="3962400" cy="4623816"/>
          </a:xfrm>
        </p:spPr>
        <p:txBody>
          <a:bodyPr>
            <a:normAutofit lnSpcReduction="10000"/>
          </a:bodyPr>
          <a:lstStyle/>
          <a:p>
            <a:r>
              <a:rPr lang="en-US" sz="4400" u="sng" dirty="0" smtClean="0"/>
              <a:t>Fugitive</a:t>
            </a:r>
            <a:r>
              <a:rPr lang="en-US" sz="4400" dirty="0" smtClean="0"/>
              <a:t>: escaped slave; often lived in Northern cities as free citizens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home.eckerd.edu/~fernanc/pos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1219200"/>
            <a:ext cx="3771900" cy="5638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403462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Slave Codes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5029200" cy="48737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Forbidden to leave owner’s land</a:t>
            </a:r>
          </a:p>
          <a:p>
            <a:r>
              <a:rPr lang="en-US" sz="3600" dirty="0" smtClean="0"/>
              <a:t>Forbidden to gather in groups of more then 3</a:t>
            </a:r>
          </a:p>
          <a:p>
            <a:r>
              <a:rPr lang="en-US" sz="3600" dirty="0" smtClean="0"/>
              <a:t>Not allowed to own guns</a:t>
            </a:r>
          </a:p>
          <a:p>
            <a:r>
              <a:rPr lang="en-US" sz="3600" dirty="0" smtClean="0"/>
              <a:t>Not allowed to learn how to read or write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00600" cy="5334000"/>
          </a:xfrm>
        </p:spPr>
        <p:txBody>
          <a:bodyPr/>
          <a:lstStyle/>
          <a:p>
            <a:r>
              <a:rPr lang="en-US" i="1" dirty="0" smtClean="0"/>
              <a:t>A network of abolitionists who secretly helped slaves reach freedom in the North or Canada</a:t>
            </a:r>
          </a:p>
          <a:p>
            <a:r>
              <a:rPr lang="en-US" dirty="0" smtClean="0"/>
              <a:t>NOT A REAL RAILROAD</a:t>
            </a:r>
          </a:p>
          <a:p>
            <a:r>
              <a:rPr lang="en-US" b="1" i="1" dirty="0" smtClean="0"/>
              <a:t>Harriet Tubman- </a:t>
            </a:r>
            <a:r>
              <a:rPr lang="en-US" dirty="0" smtClean="0"/>
              <a:t>an escaped slave</a:t>
            </a:r>
          </a:p>
          <a:p>
            <a:pPr lvl="1"/>
            <a:r>
              <a:rPr lang="en-US" dirty="0" smtClean="0"/>
              <a:t>The “Black Moses”</a:t>
            </a:r>
          </a:p>
          <a:p>
            <a:pPr lvl="1"/>
            <a:r>
              <a:rPr lang="en-US" dirty="0" smtClean="0"/>
              <a:t>Returned to the South 19 times </a:t>
            </a:r>
          </a:p>
          <a:p>
            <a:pPr lvl="1"/>
            <a:r>
              <a:rPr lang="en-US" dirty="0" smtClean="0"/>
              <a:t>Brought more then 300 slaves to freedom</a:t>
            </a:r>
            <a:endParaRPr lang="en-US" dirty="0"/>
          </a:p>
        </p:txBody>
      </p:sp>
      <p:pic>
        <p:nvPicPr>
          <p:cNvPr id="25602" name="Picture 2" descr="http://www.huffartstudio.com/harri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082451"/>
            <a:ext cx="4114800" cy="5775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ivilwar.org/education/assets/images/lesson-plan-images/slave-auction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Dred</a:t>
            </a:r>
            <a:r>
              <a:rPr lang="en-US" sz="6000" dirty="0" smtClean="0"/>
              <a:t> Scott Case (1857)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495800" cy="51816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Supreme court case</a:t>
            </a:r>
            <a:endParaRPr lang="en-US" dirty="0" smtClean="0"/>
          </a:p>
          <a:p>
            <a:r>
              <a:rPr lang="en-US" dirty="0" err="1" smtClean="0"/>
              <a:t>Dred</a:t>
            </a:r>
            <a:r>
              <a:rPr lang="en-US" dirty="0" smtClean="0"/>
              <a:t> Scott: a slave from Missouri </a:t>
            </a:r>
          </a:p>
          <a:p>
            <a:pPr lvl="1"/>
            <a:r>
              <a:rPr lang="en-US" dirty="0" smtClean="0"/>
              <a:t>Moved with his owner </a:t>
            </a:r>
            <a:r>
              <a:rPr lang="en-US" dirty="0" smtClean="0">
                <a:sym typeface="Wingdings" pitchFamily="2" charset="2"/>
              </a:rPr>
              <a:t> Illinois  Wisconsin (slavery not allowed)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Thinking: free territory = free man</a:t>
            </a:r>
          </a:p>
          <a:p>
            <a:r>
              <a:rPr lang="en-US" u="sng" dirty="0" err="1" smtClean="0">
                <a:sym typeface="Wingdings" pitchFamily="2" charset="2"/>
              </a:rPr>
              <a:t>Dred</a:t>
            </a:r>
            <a:r>
              <a:rPr lang="en-US" u="sng" dirty="0" smtClean="0">
                <a:sym typeface="Wingdings" pitchFamily="2" charset="2"/>
              </a:rPr>
              <a:t> Scott decision</a:t>
            </a:r>
            <a:r>
              <a:rPr lang="en-US" dirty="0" smtClean="0">
                <a:sym typeface="Wingdings" pitchFamily="2" charset="2"/>
              </a:rPr>
              <a:t>: slavery was legal in all territories</a:t>
            </a:r>
            <a:endParaRPr lang="en-US" u="sng" dirty="0"/>
          </a:p>
        </p:txBody>
      </p:sp>
      <p:pic>
        <p:nvPicPr>
          <p:cNvPr id="21506" name="Picture 2" descr="http://www.newyorker.com/online/blogs/newsdesk/dred-s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200"/>
            <a:ext cx="442912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562</TotalTime>
  <Words>1713</Words>
  <Application>Microsoft Office PowerPoint</Application>
  <PresentationFormat>On-screen Show (4:3)</PresentationFormat>
  <Paragraphs>247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Module</vt:lpstr>
      <vt:lpstr>Civil War</vt:lpstr>
      <vt:lpstr>Compromises</vt:lpstr>
      <vt:lpstr>Slide 3</vt:lpstr>
      <vt:lpstr>Compromise of 1850</vt:lpstr>
      <vt:lpstr>Fugitive Slave Law of 1850</vt:lpstr>
      <vt:lpstr>Slave Codes</vt:lpstr>
      <vt:lpstr>Underground Railroad</vt:lpstr>
      <vt:lpstr>Slide 8</vt:lpstr>
      <vt:lpstr>Dred Scott Case (1857)</vt:lpstr>
      <vt:lpstr>Kansas-Nebraska Act (1854)</vt:lpstr>
      <vt:lpstr>Slide 11</vt:lpstr>
      <vt:lpstr>Lincoln &amp; Slavery</vt:lpstr>
      <vt:lpstr>Do Now: Was John Brown a madman       or a martyr?</vt:lpstr>
      <vt:lpstr>Slide 14</vt:lpstr>
      <vt:lpstr>John Brown’s Raid</vt:lpstr>
      <vt:lpstr>Election of 1860</vt:lpstr>
      <vt:lpstr>Slide 17</vt:lpstr>
      <vt:lpstr>Slide 18</vt:lpstr>
      <vt:lpstr>Border states</vt:lpstr>
      <vt:lpstr>Secession &amp; the Confederacy</vt:lpstr>
      <vt:lpstr>Union vs Confederacy</vt:lpstr>
      <vt:lpstr>Slide 22</vt:lpstr>
      <vt:lpstr>Strengths</vt:lpstr>
      <vt:lpstr>North’s plan</vt:lpstr>
      <vt:lpstr>Civil War strategy</vt:lpstr>
      <vt:lpstr>Wartime leaders</vt:lpstr>
      <vt:lpstr>First Battle: The Battle of Bull Run</vt:lpstr>
      <vt:lpstr>Reenactment </vt:lpstr>
      <vt:lpstr>Antietam</vt:lpstr>
      <vt:lpstr>Emancipation Proclamation</vt:lpstr>
      <vt:lpstr>Goals of the emancipation </vt:lpstr>
      <vt:lpstr>Emancipation… </vt:lpstr>
      <vt:lpstr>54th Massachusetts Regiment</vt:lpstr>
      <vt:lpstr>Slide 34</vt:lpstr>
      <vt:lpstr>Importance of Gettysburg</vt:lpstr>
      <vt:lpstr>Battle of Gettysburg: the turning point</vt:lpstr>
      <vt:lpstr>Take out the Gettysburg Address worksheet: 1. What language makes this speech effective and memorable? 2. How does this speech still apply to today?</vt:lpstr>
      <vt:lpstr>Slide 38</vt:lpstr>
      <vt:lpstr>Surrender at Appotmattox</vt:lpstr>
      <vt:lpstr>Slide 40</vt:lpstr>
      <vt:lpstr>EFFECTS OF THE CIVIL WAR</vt:lpstr>
      <vt:lpstr>POLITICAL / ECONOMIC DEVELOPMENTS </vt:lpstr>
      <vt:lpstr>…developments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</dc:title>
  <dc:creator>Danielle Orville</dc:creator>
  <cp:lastModifiedBy>smart</cp:lastModifiedBy>
  <cp:revision>325</cp:revision>
  <dcterms:created xsi:type="dcterms:W3CDTF">2013-05-06T18:06:28Z</dcterms:created>
  <dcterms:modified xsi:type="dcterms:W3CDTF">2013-06-12T19:06:35Z</dcterms:modified>
</cp:coreProperties>
</file>