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sldIdLst>
    <p:sldId id="256" r:id="rId2"/>
    <p:sldId id="259" r:id="rId3"/>
    <p:sldId id="265" r:id="rId4"/>
    <p:sldId id="323" r:id="rId5"/>
    <p:sldId id="261" r:id="rId6"/>
    <p:sldId id="262" r:id="rId7"/>
    <p:sldId id="263" r:id="rId8"/>
    <p:sldId id="267" r:id="rId9"/>
    <p:sldId id="257" r:id="rId10"/>
    <p:sldId id="324" r:id="rId11"/>
    <p:sldId id="270" r:id="rId12"/>
    <p:sldId id="268" r:id="rId13"/>
    <p:sldId id="325" r:id="rId14"/>
    <p:sldId id="271" r:id="rId15"/>
    <p:sldId id="272" r:id="rId16"/>
    <p:sldId id="326" r:id="rId17"/>
    <p:sldId id="327" r:id="rId18"/>
    <p:sldId id="274" r:id="rId19"/>
    <p:sldId id="269" r:id="rId20"/>
    <p:sldId id="258" r:id="rId21"/>
    <p:sldId id="278" r:id="rId22"/>
    <p:sldId id="289" r:id="rId23"/>
    <p:sldId id="290" r:id="rId24"/>
    <p:sldId id="285" r:id="rId25"/>
    <p:sldId id="292" r:id="rId26"/>
    <p:sldId id="283" r:id="rId27"/>
    <p:sldId id="287" r:id="rId28"/>
    <p:sldId id="286" r:id="rId29"/>
    <p:sldId id="284" r:id="rId30"/>
    <p:sldId id="291" r:id="rId31"/>
    <p:sldId id="296" r:id="rId32"/>
    <p:sldId id="298" r:id="rId33"/>
    <p:sldId id="295" r:id="rId34"/>
    <p:sldId id="299" r:id="rId35"/>
    <p:sldId id="273" r:id="rId36"/>
    <p:sldId id="279" r:id="rId37"/>
    <p:sldId id="275" r:id="rId38"/>
    <p:sldId id="277" r:id="rId39"/>
    <p:sldId id="276" r:id="rId40"/>
    <p:sldId id="280" r:id="rId41"/>
    <p:sldId id="330" r:id="rId42"/>
    <p:sldId id="302" r:id="rId43"/>
    <p:sldId id="297" r:id="rId44"/>
    <p:sldId id="294" r:id="rId45"/>
    <p:sldId id="303" r:id="rId46"/>
    <p:sldId id="293" r:id="rId47"/>
    <p:sldId id="304" r:id="rId48"/>
    <p:sldId id="305" r:id="rId49"/>
    <p:sldId id="306" r:id="rId50"/>
    <p:sldId id="307" r:id="rId51"/>
    <p:sldId id="308" r:id="rId52"/>
    <p:sldId id="310" r:id="rId53"/>
    <p:sldId id="301" r:id="rId54"/>
    <p:sldId id="300" r:id="rId55"/>
    <p:sldId id="311" r:id="rId56"/>
    <p:sldId id="281" r:id="rId57"/>
    <p:sldId id="316" r:id="rId58"/>
    <p:sldId id="314" r:id="rId59"/>
    <p:sldId id="313" r:id="rId60"/>
    <p:sldId id="332" r:id="rId61"/>
    <p:sldId id="315" r:id="rId62"/>
    <p:sldId id="312" r:id="rId63"/>
    <p:sldId id="309" r:id="rId64"/>
    <p:sldId id="320" r:id="rId65"/>
    <p:sldId id="317" r:id="rId66"/>
    <p:sldId id="331" r:id="rId67"/>
    <p:sldId id="318" r:id="rId68"/>
    <p:sldId id="319" r:id="rId69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95E56-2E5A-46A2-B61C-8DEAD19FBEC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9124A-1460-47D5-93A2-F6B4A6A8D9F1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Failure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73F28BF-6492-4731-B272-F58B9D32529B}" type="parTrans" cxnId="{D9666B60-320E-4C79-906A-CA8B366F856A}">
      <dgm:prSet/>
      <dgm:spPr/>
      <dgm:t>
        <a:bodyPr/>
        <a:lstStyle/>
        <a:p>
          <a:endParaRPr lang="en-US"/>
        </a:p>
      </dgm:t>
    </dgm:pt>
    <dgm:pt modelId="{DCFD4A7F-BE4B-471C-B752-4C19DDA52576}" type="sibTrans" cxnId="{D9666B60-320E-4C79-906A-CA8B366F856A}">
      <dgm:prSet/>
      <dgm:spPr/>
      <dgm:t>
        <a:bodyPr/>
        <a:lstStyle/>
        <a:p>
          <a:endParaRPr lang="en-US"/>
        </a:p>
      </dgm:t>
    </dgm:pt>
    <dgm:pt modelId="{F3E5F48C-9093-4A50-8A0B-AE2C1A9BD3C1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Success</a:t>
          </a:r>
          <a:endParaRPr lang="en-US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2F326CE-CFDF-4551-87BF-42D5002A2178}" type="parTrans" cxnId="{90E3B65B-26B9-469E-AF68-4F495D95ABCA}">
      <dgm:prSet/>
      <dgm:spPr/>
      <dgm:t>
        <a:bodyPr/>
        <a:lstStyle/>
        <a:p>
          <a:endParaRPr lang="en-US"/>
        </a:p>
      </dgm:t>
    </dgm:pt>
    <dgm:pt modelId="{D794AE17-D728-4C29-A251-755B787B2A5D}" type="sibTrans" cxnId="{90E3B65B-26B9-469E-AF68-4F495D95ABCA}">
      <dgm:prSet/>
      <dgm:spPr/>
      <dgm:t>
        <a:bodyPr/>
        <a:lstStyle/>
        <a:p>
          <a:endParaRPr lang="en-US"/>
        </a:p>
      </dgm:t>
    </dgm:pt>
    <dgm:pt modelId="{6C983038-A182-495F-A3CA-6B28B422B8F2}" type="pres">
      <dgm:prSet presAssocID="{5C295E56-2E5A-46A2-B61C-8DEAD19FBE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D969A6-365D-4F10-B9E6-3D2C042ED278}" type="pres">
      <dgm:prSet presAssocID="{5C295E56-2E5A-46A2-B61C-8DEAD19FBEC7}" presName="divider" presStyleLbl="fgShp" presStyleIdx="0" presStyleCnt="1" custScaleY="85814" custLinFactNeighborY="8333"/>
      <dgm:spPr/>
    </dgm:pt>
    <dgm:pt modelId="{5782A470-5128-490F-8FCB-A6C09DB54722}" type="pres">
      <dgm:prSet presAssocID="{AB29124A-1460-47D5-93A2-F6B4A6A8D9F1}" presName="downArrow" presStyleLbl="node1" presStyleIdx="0" presStyleCnt="2" custLinFactNeighborX="-40000" custLinFactNeighborY="-305"/>
      <dgm:spPr/>
    </dgm:pt>
    <dgm:pt modelId="{463AAD90-CEEA-42BA-9366-24CB37AD116C}" type="pres">
      <dgm:prSet presAssocID="{AB29124A-1460-47D5-93A2-F6B4A6A8D9F1}" presName="downArrowText" presStyleLbl="revTx" presStyleIdx="0" presStyleCnt="2" custScaleX="56249" custScaleY="39373" custLinFactX="-64063" custLinFactNeighborX="-100000" custLinFactNeighborY="2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4A3CB-89C1-431A-B738-DB99499F5719}" type="pres">
      <dgm:prSet presAssocID="{F3E5F48C-9093-4A50-8A0B-AE2C1A9BD3C1}" presName="upArrow" presStyleLbl="node1" presStyleIdx="1" presStyleCnt="2" custLinFactNeighborX="34444" custLinFactNeighborY="-3354"/>
      <dgm:spPr/>
    </dgm:pt>
    <dgm:pt modelId="{D6618946-00AB-4AEC-8708-A94654098332}" type="pres">
      <dgm:prSet presAssocID="{F3E5F48C-9093-4A50-8A0B-AE2C1A9BD3C1}" presName="upArrowText" presStyleLbl="revTx" presStyleIdx="1" presStyleCnt="2" custScaleX="85185" custScaleY="36055" custLinFactX="64468" custLinFactNeighborX="100000" custLinFactNeighborY="-27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D1B15-B877-4DC8-BD36-021D017FD35B}" type="presOf" srcId="{5C295E56-2E5A-46A2-B61C-8DEAD19FBEC7}" destId="{6C983038-A182-495F-A3CA-6B28B422B8F2}" srcOrd="0" destOrd="0" presId="urn:microsoft.com/office/officeart/2005/8/layout/arrow3"/>
    <dgm:cxn modelId="{D9666B60-320E-4C79-906A-CA8B366F856A}" srcId="{5C295E56-2E5A-46A2-B61C-8DEAD19FBEC7}" destId="{AB29124A-1460-47D5-93A2-F6B4A6A8D9F1}" srcOrd="0" destOrd="0" parTransId="{573F28BF-6492-4731-B272-F58B9D32529B}" sibTransId="{DCFD4A7F-BE4B-471C-B752-4C19DDA52576}"/>
    <dgm:cxn modelId="{228DDFB2-F508-435A-B905-35D7ECA7C2B8}" type="presOf" srcId="{F3E5F48C-9093-4A50-8A0B-AE2C1A9BD3C1}" destId="{D6618946-00AB-4AEC-8708-A94654098332}" srcOrd="0" destOrd="0" presId="urn:microsoft.com/office/officeart/2005/8/layout/arrow3"/>
    <dgm:cxn modelId="{90E3B65B-26B9-469E-AF68-4F495D95ABCA}" srcId="{5C295E56-2E5A-46A2-B61C-8DEAD19FBEC7}" destId="{F3E5F48C-9093-4A50-8A0B-AE2C1A9BD3C1}" srcOrd="1" destOrd="0" parTransId="{52F326CE-CFDF-4551-87BF-42D5002A2178}" sibTransId="{D794AE17-D728-4C29-A251-755B787B2A5D}"/>
    <dgm:cxn modelId="{B7AF6BDA-78FF-4F7A-8DF9-0F02DA6D1EF4}" type="presOf" srcId="{AB29124A-1460-47D5-93A2-F6B4A6A8D9F1}" destId="{463AAD90-CEEA-42BA-9366-24CB37AD116C}" srcOrd="0" destOrd="0" presId="urn:microsoft.com/office/officeart/2005/8/layout/arrow3"/>
    <dgm:cxn modelId="{FA21DA3F-4C60-4B1B-B0FB-841B845E0A92}" type="presParOf" srcId="{6C983038-A182-495F-A3CA-6B28B422B8F2}" destId="{3ED969A6-365D-4F10-B9E6-3D2C042ED278}" srcOrd="0" destOrd="0" presId="urn:microsoft.com/office/officeart/2005/8/layout/arrow3"/>
    <dgm:cxn modelId="{BECABF75-C238-4F17-9117-379C7469C132}" type="presParOf" srcId="{6C983038-A182-495F-A3CA-6B28B422B8F2}" destId="{5782A470-5128-490F-8FCB-A6C09DB54722}" srcOrd="1" destOrd="0" presId="urn:microsoft.com/office/officeart/2005/8/layout/arrow3"/>
    <dgm:cxn modelId="{9FA9A0F4-46A7-46F2-83B8-D86483CE1466}" type="presParOf" srcId="{6C983038-A182-495F-A3CA-6B28B422B8F2}" destId="{463AAD90-CEEA-42BA-9366-24CB37AD116C}" srcOrd="2" destOrd="0" presId="urn:microsoft.com/office/officeart/2005/8/layout/arrow3"/>
    <dgm:cxn modelId="{7AA792FC-EEE4-451F-8535-699395A9DB5B}" type="presParOf" srcId="{6C983038-A182-495F-A3CA-6B28B422B8F2}" destId="{8194A3CB-89C1-431A-B738-DB99499F5719}" srcOrd="3" destOrd="0" presId="urn:microsoft.com/office/officeart/2005/8/layout/arrow3"/>
    <dgm:cxn modelId="{5C4DE5E3-D95E-4C83-979F-782C7166058E}" type="presParOf" srcId="{6C983038-A182-495F-A3CA-6B28B422B8F2}" destId="{D6618946-00AB-4AEC-8708-A9465409833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69A6-365D-4F10-B9E6-3D2C042ED278}">
      <dsp:nvSpPr>
        <dsp:cNvPr id="0" name=""/>
        <dsp:cNvSpPr/>
      </dsp:nvSpPr>
      <dsp:spPr>
        <a:xfrm rot="21300000">
          <a:off x="70384" y="2882753"/>
          <a:ext cx="9003230" cy="78768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2A470-5128-490F-8FCB-A6C09DB54722}">
      <dsp:nvSpPr>
        <dsp:cNvPr id="0" name=""/>
        <dsp:cNvSpPr/>
      </dsp:nvSpPr>
      <dsp:spPr>
        <a:xfrm>
          <a:off x="0" y="304796"/>
          <a:ext cx="2743200" cy="24993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AAD90-CEEA-42BA-9366-24CB37AD116C}">
      <dsp:nvSpPr>
        <dsp:cNvPr id="0" name=""/>
        <dsp:cNvSpPr/>
      </dsp:nvSpPr>
      <dsp:spPr>
        <a:xfrm>
          <a:off x="685799" y="1371591"/>
          <a:ext cx="1645890" cy="1033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Failure</a:t>
          </a:r>
          <a:endParaRPr lang="en-US" sz="29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685799" y="1371591"/>
        <a:ext cx="1645890" cy="1033276"/>
      </dsp:txXfrm>
    </dsp:sp>
    <dsp:sp modelId="{8194A3CB-89C1-431A-B738-DB99499F5719}">
      <dsp:nvSpPr>
        <dsp:cNvPr id="0" name=""/>
        <dsp:cNvSpPr/>
      </dsp:nvSpPr>
      <dsp:spPr>
        <a:xfrm>
          <a:off x="6248387" y="3352791"/>
          <a:ext cx="2743200" cy="24993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18946-00AB-4AEC-8708-A94654098332}">
      <dsp:nvSpPr>
        <dsp:cNvPr id="0" name=""/>
        <dsp:cNvSpPr/>
      </dsp:nvSpPr>
      <dsp:spPr>
        <a:xfrm>
          <a:off x="6400814" y="3733808"/>
          <a:ext cx="2492581" cy="94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Success</a:t>
          </a:r>
          <a:endParaRPr lang="en-US" sz="29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6400814" y="3733808"/>
        <a:ext cx="2492581" cy="946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E251E885-69D8-4E4B-8623-3F9B8E14966D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3FF0EC9A-B1B5-4A0B-952D-3CEA4D71A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66C8A7-6C98-4FE1-9AD9-998DA3DCD51E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713C58-3C08-4FD2-9E3A-886F0A3535C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history.com/topics/jamestown/videos/jamestown-founded-in-160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f/Triangular_trade.sv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3KAOWye1AM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w9pw8rIDlU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Orville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534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Which area of America did England colonize?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Why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-46038"/>
            <a:ext cx="4825343" cy="690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905000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England approached America from the east coast.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3400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England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Jamestown</a:t>
            </a:r>
            <a:endParaRPr lang="en-US" sz="6000" dirty="0"/>
          </a:p>
        </p:txBody>
      </p:sp>
      <p:pic>
        <p:nvPicPr>
          <p:cNvPr id="4" name="Content Placeholder 4" descr="jamestown colon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76104"/>
            <a:ext cx="6841422" cy="5281896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Jamestown </a:t>
            </a:r>
            <a:r>
              <a:rPr lang="en-US" sz="2000" dirty="0" smtClean="0"/>
              <a:t>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successful English colony)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Virginia Company received charter from King James 1 for settlement in America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old and wealth</a:t>
            </a:r>
          </a:p>
          <a:p>
            <a:pPr lvl="1"/>
            <a:r>
              <a:rPr lang="en-US" dirty="0" smtClean="0"/>
              <a:t>Convert Indians to Christianity</a:t>
            </a:r>
          </a:p>
          <a:p>
            <a:pPr lvl="1"/>
            <a:r>
              <a:rPr lang="en-US" dirty="0" smtClean="0"/>
              <a:t>Find a passage to the Indies</a:t>
            </a:r>
          </a:p>
          <a:p>
            <a:r>
              <a:rPr lang="en-US" dirty="0" smtClean="0"/>
              <a:t>Great difficulty was experienced adjusting to the new environment </a:t>
            </a:r>
          </a:p>
          <a:p>
            <a:pPr lvl="1"/>
            <a:r>
              <a:rPr lang="en-US" dirty="0" smtClean="0"/>
              <a:t>Early groups suffered from laziness, starvation, and malaria</a:t>
            </a:r>
          </a:p>
          <a:p>
            <a:pPr lvl="1"/>
            <a:r>
              <a:rPr lang="en-US" dirty="0" smtClean="0"/>
              <a:t>Saved by the leadership of John Smith (in charge of colonial council) &amp; John Rolfe (tobacco)</a:t>
            </a:r>
          </a:p>
          <a:p>
            <a:r>
              <a:rPr lang="en-US" dirty="0" smtClean="0"/>
              <a:t>Crucial assistance was offered by Chief Powhatan and his tribe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411104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marL="508000" indent="-508000">
              <a:spcBef>
                <a:spcPts val="3800"/>
              </a:spcBef>
              <a:buClr>
                <a:srgbClr val="ABA79F"/>
              </a:buClr>
              <a:buSzPct val="50000"/>
              <a:buFont typeface="Zapf Dingbats" charset="0"/>
              <a:buChar char="✦"/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a typeface="Cochin" charset="0"/>
                <a:cs typeface="Cochin" charset="0"/>
              </a:rPr>
              <a:t>Jamestown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ea typeface="Cochin" charset="0"/>
              <a:cs typeface="Cochin" charset="0"/>
            </a:endParaRPr>
          </a:p>
          <a:p>
            <a:pPr marL="0" lvl="1">
              <a:spcBef>
                <a:spcPts val="380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  <a:ea typeface="Cochin" charset="0"/>
                <a:cs typeface="Cochin" charset="0"/>
              </a:rPr>
              <a:t>John Smith: </a:t>
            </a:r>
            <a:endParaRPr lang="en-US" sz="1600" dirty="0" smtClean="0">
              <a:solidFill>
                <a:srgbClr val="0000FF"/>
              </a:solidFill>
              <a:ea typeface="Cochin" charset="0"/>
              <a:cs typeface="Cochin" charset="0"/>
            </a:endParaRPr>
          </a:p>
          <a:p>
            <a:pPr marL="1079500" lvl="1" indent="-508000">
              <a:spcBef>
                <a:spcPts val="3800"/>
              </a:spcBef>
              <a:buClr>
                <a:srgbClr val="ABA79F"/>
              </a:buClr>
              <a:buSzPct val="73000"/>
              <a:buFont typeface="Zapf Dingbats" charset="0"/>
              <a:buChar char="✦"/>
              <a:defRPr/>
            </a:pPr>
            <a:r>
              <a:rPr lang="en-US" sz="1600" dirty="0" smtClean="0">
                <a:ea typeface="Cochin" charset="0"/>
                <a:cs typeface="Cochin" charset="0"/>
              </a:rPr>
              <a:t>took control of the Jamestown colony</a:t>
            </a:r>
          </a:p>
          <a:p>
            <a:pPr marL="1079500" lvl="1" indent="-508000">
              <a:spcBef>
                <a:spcPts val="3800"/>
              </a:spcBef>
              <a:buClr>
                <a:srgbClr val="ABA79F"/>
              </a:buClr>
              <a:buSzPct val="73000"/>
              <a:buFont typeface="Zapf Dingbats" charset="0"/>
              <a:buChar char="✦"/>
              <a:defRPr/>
            </a:pPr>
            <a:r>
              <a:rPr lang="en-US" sz="1600" dirty="0" smtClean="0">
                <a:ea typeface="Cochin" charset="0"/>
                <a:cs typeface="Cochin" charset="0"/>
              </a:rPr>
              <a:t>he saved the colony by forcing everyone to work and farm</a:t>
            </a:r>
          </a:p>
          <a:p>
            <a:pPr marL="1079500" lvl="1" indent="-508000">
              <a:spcBef>
                <a:spcPts val="3800"/>
              </a:spcBef>
              <a:buClr>
                <a:srgbClr val="ABA79F"/>
              </a:buClr>
              <a:buSzPct val="73000"/>
              <a:buFont typeface="Zapf Dingbats" charset="0"/>
              <a:buChar char="✦"/>
              <a:defRPr/>
            </a:pPr>
            <a:r>
              <a:rPr lang="en-US" u="sng" dirty="0" smtClean="0">
                <a:ea typeface="Cochin" charset="0"/>
                <a:cs typeface="Cochin" charset="0"/>
              </a:rPr>
              <a:t>Powhatan</a:t>
            </a:r>
            <a:r>
              <a:rPr lang="en-US" sz="1600" dirty="0" smtClean="0">
                <a:ea typeface="Cochin" charset="0"/>
                <a:cs typeface="Cochin" charset="0"/>
              </a:rPr>
              <a:t> </a:t>
            </a:r>
            <a:r>
              <a:rPr lang="en-US" sz="1400" dirty="0" smtClean="0">
                <a:ea typeface="Cochin" charset="0"/>
                <a:cs typeface="Cochin" charset="0"/>
              </a:rPr>
              <a:t>(local Native Americans) </a:t>
            </a:r>
            <a:r>
              <a:rPr lang="en-US" sz="1600" dirty="0" smtClean="0">
                <a:ea typeface="Cochin" charset="0"/>
                <a:cs typeface="Cochin" charset="0"/>
              </a:rPr>
              <a:t>helped John Smith and the colonists by providing food and support. John Smith did everything he could to establish good relations with Chief Powhatan. </a:t>
            </a:r>
            <a:endParaRPr lang="en-US" sz="1400" dirty="0" smtClean="0">
              <a:ea typeface="Cochin" charset="0"/>
              <a:cs typeface="Cochin" charset="0"/>
            </a:endParaRPr>
          </a:p>
          <a:p>
            <a:pPr marL="1079500" lvl="1" indent="-508000">
              <a:spcBef>
                <a:spcPts val="3800"/>
              </a:spcBef>
              <a:buClr>
                <a:srgbClr val="ABA79F"/>
              </a:buClr>
              <a:buSzPct val="73000"/>
              <a:buFont typeface="Zapf Dingbats" charset="0"/>
              <a:buChar char="✦"/>
              <a:defRPr/>
            </a:pPr>
            <a:r>
              <a:rPr lang="en-US" sz="1600" dirty="0" smtClean="0">
                <a:ea typeface="Cochin" charset="0"/>
                <a:cs typeface="Cochin" charset="0"/>
              </a:rPr>
              <a:t>John Smith got really sick and had to go back to England. After he left the new colonists that came destroyed the relations Smith had developed with the Powhatan.</a:t>
            </a:r>
          </a:p>
          <a:p>
            <a:pPr marL="0" lvl="1">
              <a:spcBef>
                <a:spcPts val="3800"/>
              </a:spcBef>
              <a:buClr>
                <a:srgbClr val="ABA79F"/>
              </a:buClr>
              <a:buSzPct val="50000"/>
              <a:buFont typeface="Zapf Dingbats" charset="0"/>
              <a:buChar char="✦"/>
              <a:defRPr/>
            </a:pPr>
            <a:r>
              <a:rPr lang="en-US" dirty="0" smtClean="0">
                <a:solidFill>
                  <a:srgbClr val="FFCC66"/>
                </a:solidFill>
                <a:ea typeface="Cochin" charset="0"/>
                <a:cs typeface="Cochin" charset="0"/>
              </a:rPr>
              <a:t>Brown gold</a:t>
            </a:r>
            <a:r>
              <a:rPr lang="en-US" dirty="0" smtClean="0">
                <a:ea typeface="Cochin" charset="0"/>
                <a:cs typeface="Cochin" charset="0"/>
              </a:rPr>
              <a:t>= tobacco</a:t>
            </a:r>
            <a:endParaRPr lang="en-US" dirty="0">
              <a:ea typeface="Cochin" charset="0"/>
              <a:cs typeface="Coc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/>
              <a:t>Chief Powhatan</a:t>
            </a:r>
            <a:endParaRPr lang="en-US" dirty="0"/>
          </a:p>
        </p:txBody>
      </p:sp>
      <p:pic>
        <p:nvPicPr>
          <p:cNvPr id="4" name="Content Placeholder 3" descr="smith and powha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207288" cy="527580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" y="990600"/>
            <a:ext cx="5859439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Rolfe</a:t>
            </a:r>
          </a:p>
          <a:p>
            <a:pPr lvl="1"/>
            <a:r>
              <a:rPr lang="en-US" dirty="0" smtClean="0"/>
              <a:t>Perfected methods of raising and curing tobacco </a:t>
            </a:r>
          </a:p>
          <a:p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Brought money and workers to Virginia </a:t>
            </a:r>
          </a:p>
          <a:p>
            <a:pPr lvl="1"/>
            <a:r>
              <a:rPr lang="en-US" dirty="0" smtClean="0"/>
              <a:t>Problems with tobacco farming</a:t>
            </a:r>
          </a:p>
          <a:p>
            <a:pPr lvl="2"/>
            <a:r>
              <a:rPr lang="en-US" dirty="0" smtClean="0"/>
              <a:t>Chained prosperity of Virginia to one crop </a:t>
            </a:r>
          </a:p>
          <a:p>
            <a:pPr lvl="2"/>
            <a:r>
              <a:rPr lang="en-US" dirty="0" smtClean="0"/>
              <a:t>Exhausted the soil</a:t>
            </a:r>
          </a:p>
          <a:p>
            <a:pPr lvl="2"/>
            <a:r>
              <a:rPr lang="en-US" dirty="0" smtClean="0"/>
              <a:t>Promoted large-acreage plantations which needed large amounts of cheap labor</a:t>
            </a:r>
          </a:p>
          <a:p>
            <a:pPr lvl="2"/>
            <a:r>
              <a:rPr lang="en-US" dirty="0" smtClean="0"/>
              <a:t>Antagonized Native Americans by taking more and more land from them and for continually trying to convert them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http://d2hej51cni6o0x.cloudfront.net/images/colonial-america/carl_05_img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06" y="1676400"/>
            <a:ext cx="322360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9" y="990600"/>
            <a:ext cx="5287021" cy="5715000"/>
          </a:xfrm>
        </p:spPr>
        <p:txBody>
          <a:bodyPr/>
          <a:lstStyle/>
          <a:p>
            <a:r>
              <a:rPr lang="en-US" dirty="0" smtClean="0"/>
              <a:t>Contributions to Early Virginia</a:t>
            </a:r>
          </a:p>
          <a:p>
            <a:pPr lvl="1"/>
            <a:r>
              <a:rPr lang="en-US" dirty="0" smtClean="0"/>
              <a:t>Provided model for further economic investment in America</a:t>
            </a:r>
          </a:p>
          <a:p>
            <a:pPr lvl="1"/>
            <a:r>
              <a:rPr lang="en-US" dirty="0" smtClean="0"/>
              <a:t>First representative government: Virginia House of Burgesses [1619]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Negative: demand for slaves 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slaves sold by Dutch to settlers in 1619</a:t>
            </a:r>
          </a:p>
          <a:p>
            <a:pPr lvl="3"/>
            <a:r>
              <a:rPr lang="en-US" dirty="0" smtClean="0"/>
              <a:t>May have been considered indentured servants with legalized slavery later</a:t>
            </a:r>
            <a:endParaRPr lang="en-US" dirty="0"/>
          </a:p>
        </p:txBody>
      </p:sp>
      <p:pic>
        <p:nvPicPr>
          <p:cNvPr id="1026" name="Picture 2" descr="http://www.ushistory.org/us/images/00037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038600" cy="68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US" dirty="0" smtClean="0"/>
              <a:t>House of Burgesses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symbol of representative government</a:t>
            </a:r>
          </a:p>
          <a:p>
            <a:r>
              <a:rPr lang="en-US" dirty="0" smtClean="0"/>
              <a:t>22 members </a:t>
            </a:r>
          </a:p>
          <a:p>
            <a:pPr lvl="1"/>
            <a:r>
              <a:rPr lang="en-US" dirty="0" smtClean="0"/>
              <a:t>Governor</a:t>
            </a:r>
          </a:p>
          <a:p>
            <a:pPr lvl="2"/>
            <a:r>
              <a:rPr lang="en-US" dirty="0" smtClean="0"/>
              <a:t>Appointed by officials of the Virginia Company in London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 appointed 6 important members of the colony (council)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15 other elected (by the colony) members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George Washington &amp; Thomas Jefferson famous burgesses</a:t>
            </a:r>
          </a:p>
          <a:p>
            <a:r>
              <a:rPr lang="en-US" dirty="0" smtClean="0"/>
              <a:t>Met once a year</a:t>
            </a:r>
          </a:p>
          <a:p>
            <a:r>
              <a:rPr lang="en-US" dirty="0" smtClean="0"/>
              <a:t>Made laws </a:t>
            </a:r>
          </a:p>
          <a:p>
            <a:r>
              <a:rPr lang="en-US" dirty="0" smtClean="0"/>
              <a:t>The first order of business was to set a minimum price for tobacco</a:t>
            </a:r>
          </a:p>
          <a:p>
            <a:pPr lvl="1"/>
            <a:r>
              <a:rPr lang="en-US" dirty="0" smtClean="0"/>
              <a:t>Meeting was cut short because of an outbreak of malaria</a:t>
            </a:r>
            <a:endParaRPr lang="en-US" dirty="0"/>
          </a:p>
        </p:txBody>
      </p:sp>
      <p:pic>
        <p:nvPicPr>
          <p:cNvPr id="1026" name="Picture 2" descr="http://ts2.mm.bing.net/th?id=I.4885311368462397&amp;pid=1.7&amp;w=196&amp;h=143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0516" y="0"/>
            <a:ext cx="29243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1" y="0"/>
            <a:ext cx="9296401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381000"/>
          </a:xfrm>
        </p:spPr>
        <p:txBody>
          <a:bodyPr>
            <a:normAutofit fontScale="90000"/>
          </a:bodyPr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-228600" y="0"/>
          <a:ext cx="9372600" cy="668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15"/>
                <a:gridCol w="3358515"/>
                <a:gridCol w="2186940"/>
                <a:gridCol w="2030730"/>
              </a:tblGrid>
              <a:tr h="81128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Three Worlds about to meet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Europe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Africa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America</a:t>
                      </a:r>
                      <a:endParaRPr lang="en-US" sz="3600" dirty="0"/>
                    </a:p>
                  </a:txBody>
                  <a:tcPr/>
                </a:tc>
              </a:tr>
              <a:tr h="19879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Political 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ages ended (Feudalism) monarchies</a:t>
                      </a:r>
                    </a:p>
                    <a:p>
                      <a:r>
                        <a:rPr lang="en-US" u="sng" dirty="0" smtClean="0"/>
                        <a:t>Feudalism</a:t>
                      </a:r>
                      <a:r>
                        <a:rPr lang="en-US" u="none" dirty="0" smtClean="0"/>
                        <a:t>- </a:t>
                      </a:r>
                      <a:r>
                        <a:rPr lang="en-US" dirty="0" smtClean="0"/>
                        <a:t> a political system of power dispersed and balanced between king and nobles.</a:t>
                      </a:r>
                    </a:p>
                    <a:p>
                      <a:r>
                        <a:rPr lang="en-US" u="none" dirty="0" smtClean="0"/>
                        <a:t>Strong central government replaced feudalism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Ancient kingdoms</a:t>
                      </a:r>
                    </a:p>
                    <a:p>
                      <a:r>
                        <a:rPr lang="en-US" dirty="0" smtClean="0"/>
                        <a:t>Wealth</a:t>
                      </a:r>
                      <a:r>
                        <a:rPr lang="en-US" baseline="0" dirty="0" smtClean="0"/>
                        <a:t> through trade and conquest</a:t>
                      </a:r>
                    </a:p>
                    <a:p>
                      <a:r>
                        <a:rPr lang="en-US" baseline="0" dirty="0" smtClean="0"/>
                        <a:t>City-states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Iroquois</a:t>
                      </a:r>
                      <a:r>
                        <a:rPr lang="en-US" baseline="0" dirty="0" smtClean="0"/>
                        <a:t> nation-  an early form of democracy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262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Social</a:t>
                      </a:r>
                      <a:r>
                        <a:rPr lang="en-US" sz="2000" baseline="0" dirty="0" smtClean="0"/>
                        <a:t> Organization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Crusades</a:t>
                      </a:r>
                      <a:r>
                        <a:rPr lang="en-US" baseline="0" dirty="0" smtClean="0"/>
                        <a:t>- to spread Christianity</a:t>
                      </a:r>
                    </a:p>
                    <a:p>
                      <a:r>
                        <a:rPr lang="en-US" baseline="0" dirty="0" smtClean="0"/>
                        <a:t>carried over into the new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Tribes (location)</a:t>
                      </a:r>
                    </a:p>
                    <a:p>
                      <a:r>
                        <a:rPr lang="en-US" dirty="0" smtClean="0"/>
                        <a:t>Religious beliefs</a:t>
                      </a:r>
                      <a:endParaRPr lang="en-US" dirty="0"/>
                    </a:p>
                  </a:txBody>
                  <a:tcPr/>
                </a:tc>
              </a:tr>
              <a:tr h="973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Economic system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Trade within</a:t>
                      </a:r>
                      <a:r>
                        <a:rPr lang="en-US" baseline="0" dirty="0" smtClean="0"/>
                        <a:t> Europe</a:t>
                      </a:r>
                    </a:p>
                    <a:p>
                      <a:r>
                        <a:rPr lang="en-US" baseline="0" dirty="0" smtClean="0"/>
                        <a:t>Commerce- Nations became wealthy: could fund explorations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Trade</a:t>
                      </a:r>
                      <a:r>
                        <a:rPr lang="en-US" baseline="0" dirty="0" smtClean="0"/>
                        <a:t> in West Africa: gold &amp; salt</a:t>
                      </a:r>
                    </a:p>
                    <a:p>
                      <a:r>
                        <a:rPr lang="en-US" baseline="0" dirty="0" smtClean="0"/>
                        <a:t>Slave trade begins in late 1400s to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Bartering</a:t>
                      </a:r>
                      <a:r>
                        <a:rPr lang="en-US" baseline="0" dirty="0" smtClean="0"/>
                        <a:t> and trade</a:t>
                      </a:r>
                      <a:endParaRPr lang="en-US" dirty="0"/>
                    </a:p>
                  </a:txBody>
                  <a:tcPr/>
                </a:tc>
              </a:tr>
              <a:tr h="9735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Main ideas</a:t>
                      </a:r>
                      <a:r>
                        <a:rPr lang="en-US" sz="2000" baseline="0" dirty="0" smtClean="0"/>
                        <a:t> and values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Renaissance- revival of learning &amp; inventions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Culture built on</a:t>
                      </a:r>
                      <a:r>
                        <a:rPr lang="en-US" baseline="0" dirty="0" smtClean="0"/>
                        <a:t> trade and trust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Deep respect for</a:t>
                      </a:r>
                      <a:r>
                        <a:rPr lang="en-US" baseline="0" dirty="0" smtClean="0"/>
                        <a:t> the natural environment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066800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Why did the English colonize America?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Religious</a:t>
            </a:r>
            <a:r>
              <a:rPr lang="en-US" sz="3000" dirty="0" smtClean="0"/>
              <a:t>- Protestant Reformation</a:t>
            </a:r>
          </a:p>
          <a:p>
            <a:pPr lvl="1"/>
            <a:r>
              <a:rPr lang="en-US" sz="2800" dirty="0" smtClean="0"/>
              <a:t>Persecution of Puritans, Catholics, and Quakers led to conflict with religious and political authorities</a:t>
            </a:r>
          </a:p>
          <a:p>
            <a:pPr lvl="2"/>
            <a:r>
              <a:rPr lang="en-US" dirty="0" smtClean="0"/>
              <a:t>Flight of Puritans to the New World </a:t>
            </a:r>
            <a:r>
              <a:rPr lang="en-US" sz="1800" dirty="0" smtClean="0"/>
              <a:t>(they criticized the Anglican Church for retaining too much of the Roman Catholic Church’s ritual and hierarchy)</a:t>
            </a:r>
          </a:p>
          <a:p>
            <a:pPr lvl="1"/>
            <a:r>
              <a:rPr lang="en-US" sz="2800" dirty="0" smtClean="0"/>
              <a:t>Anti-Catholic believers (Puritans) felt that the Church of England was not Protestant enough in its beliefs and practices</a:t>
            </a:r>
          </a:p>
          <a:p>
            <a:pPr lvl="1"/>
            <a:r>
              <a:rPr lang="en-US" sz="2800" dirty="0" smtClean="0"/>
              <a:t>America was seen as a desirable haven for these groups</a:t>
            </a:r>
          </a:p>
          <a:p>
            <a:pPr lvl="1"/>
            <a:r>
              <a:rPr lang="en-US" sz="2800" dirty="0" smtClean="0"/>
              <a:t>Converting natives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97231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Colonial America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u="sng" dirty="0" smtClean="0"/>
              <a:t>Viceroy</a:t>
            </a:r>
            <a:r>
              <a:rPr lang="en-US" sz="2400" dirty="0" smtClean="0"/>
              <a:t>- official who rules an area in the name of a king or queen</a:t>
            </a:r>
          </a:p>
          <a:p>
            <a:r>
              <a:rPr lang="en-US" sz="2400" u="sng" dirty="0" smtClean="0"/>
              <a:t>Peninsular</a:t>
            </a:r>
            <a:r>
              <a:rPr lang="en-US" sz="2400" dirty="0" smtClean="0"/>
              <a:t>- person sent from Spain to rule the Spaniard colonies</a:t>
            </a:r>
          </a:p>
          <a:p>
            <a:r>
              <a:rPr lang="en-US" sz="2400" u="sng" dirty="0" smtClean="0"/>
              <a:t>Charter</a:t>
            </a:r>
            <a:r>
              <a:rPr lang="en-US" sz="2400" dirty="0" smtClean="0"/>
              <a:t>- document giving certain rights to a person or company</a:t>
            </a:r>
          </a:p>
          <a:p>
            <a:r>
              <a:rPr lang="en-US" sz="2400" u="sng" dirty="0" smtClean="0"/>
              <a:t>Joint-stock company</a:t>
            </a:r>
            <a:r>
              <a:rPr lang="en-US" sz="2400" dirty="0" smtClean="0"/>
              <a:t>- private company that sold shares to investors to finance trading voyages</a:t>
            </a:r>
          </a:p>
          <a:p>
            <a:r>
              <a:rPr lang="en-US" sz="2400" u="sng" dirty="0" smtClean="0"/>
              <a:t>Capital</a:t>
            </a:r>
            <a:r>
              <a:rPr lang="en-US" sz="2400" dirty="0" smtClean="0"/>
              <a:t>- money </a:t>
            </a:r>
            <a:r>
              <a:rPr lang="en-US" sz="2400" smtClean="0"/>
              <a:t>raised for </a:t>
            </a:r>
            <a:r>
              <a:rPr lang="en-US" sz="2400" dirty="0" smtClean="0"/>
              <a:t>a business venture</a:t>
            </a:r>
          </a:p>
          <a:p>
            <a:r>
              <a:rPr lang="en-US" sz="2400" u="sng" dirty="0" smtClean="0"/>
              <a:t>Representative government</a:t>
            </a:r>
            <a:r>
              <a:rPr lang="en-US" sz="2400" dirty="0" smtClean="0"/>
              <a:t>- a system of government in which voters elect representatives to make laws for them</a:t>
            </a:r>
          </a:p>
          <a:p>
            <a:r>
              <a:rPr lang="en-US" sz="2400" u="sng" dirty="0" smtClean="0"/>
              <a:t>Stockade</a:t>
            </a:r>
            <a:r>
              <a:rPr lang="en-US" sz="2400" dirty="0" smtClean="0"/>
              <a:t>- a high fence made of wooden posts, built to protect colonists from Indian attacks</a:t>
            </a:r>
          </a:p>
          <a:p>
            <a:r>
              <a:rPr lang="en-US" sz="2400" u="sng" dirty="0" smtClean="0"/>
              <a:t>Emigrate</a:t>
            </a:r>
            <a:r>
              <a:rPr lang="en-US" sz="2400" dirty="0" smtClean="0"/>
              <a:t>- leave one’s country to settle elsewhere</a:t>
            </a:r>
          </a:p>
          <a:p>
            <a:r>
              <a:rPr lang="en-US" sz="2400" u="sng" dirty="0" smtClean="0"/>
              <a:t>Toleration</a:t>
            </a:r>
            <a:r>
              <a:rPr lang="en-US" sz="2400" dirty="0" smtClean="0"/>
              <a:t>- willingness to let others have their own beliefs</a:t>
            </a:r>
          </a:p>
          <a:p>
            <a:r>
              <a:rPr lang="en-US" sz="2400" u="sng" dirty="0" smtClean="0"/>
              <a:t>Patron</a:t>
            </a:r>
            <a:r>
              <a:rPr lang="en-US" sz="2400" dirty="0" smtClean="0"/>
              <a:t>- rich landowner in Dutch colonies</a:t>
            </a:r>
          </a:p>
          <a:p>
            <a:r>
              <a:rPr lang="en-US" sz="2400" u="sng" dirty="0" smtClean="0"/>
              <a:t>Proprietary colony</a:t>
            </a:r>
            <a:r>
              <a:rPr lang="en-US" sz="2400" dirty="0" smtClean="0"/>
              <a:t>- English colony in which the king gave land to one or more proprietors in exchange for a yearly payment</a:t>
            </a:r>
          </a:p>
          <a:p>
            <a:r>
              <a:rPr lang="en-US" sz="2400" u="sng" dirty="0" smtClean="0"/>
              <a:t>Royal colony</a:t>
            </a:r>
            <a:r>
              <a:rPr lang="en-US" sz="2400" dirty="0" smtClean="0"/>
              <a:t>- English colony directly under the king’s control</a:t>
            </a:r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4191000"/>
            <a:ext cx="49530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900" dirty="0" smtClean="0"/>
              <a:t>Corruption</a:t>
            </a:r>
            <a:endParaRPr lang="en-US" sz="3900" dirty="0" smtClean="0">
              <a:latin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2800" dirty="0" smtClean="0">
                <a:latin typeface="Verdana" pitchFamily="34" charset="0"/>
                <a:cs typeface="Verdana" pitchFamily="34" charset="0"/>
              </a:rPr>
              <a:t>The Church raised money through practices like selling indulgences.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6" name="Picture 9" descr="http://upload.wikimedia.org/wikipedia/commons/6/6a/Antichri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35051"/>
            <a:ext cx="3429000" cy="422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762000"/>
            <a:ext cx="4800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Martin Luther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Disagreed with the church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Founded </a:t>
            </a:r>
            <a:r>
              <a:rPr lang="en-US" sz="2800" b="1" dirty="0" smtClean="0"/>
              <a:t>Protestantism </a:t>
            </a:r>
          </a:p>
          <a:p>
            <a:endParaRPr lang="en-US" sz="2800" dirty="0"/>
          </a:p>
        </p:txBody>
      </p:sp>
      <p:pic>
        <p:nvPicPr>
          <p:cNvPr id="8" name="Picture 5" descr="http://upload.wikimedia.org/wikipedia/commons/6/61/Luther4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3352800" cy="36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in England…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72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336699"/>
                </a:solidFill>
                <a:latin typeface="Verdana" pitchFamily="34" charset="0"/>
                <a:cs typeface="Verdana" pitchFamily="34" charset="0"/>
              </a:rPr>
              <a:t>King Henry VIII refused to recognize the Roman Catholic Church and the Pope</a:t>
            </a:r>
          </a:p>
          <a:p>
            <a:r>
              <a:rPr lang="en-US" sz="3600" dirty="0" smtClean="0">
                <a:solidFill>
                  <a:srgbClr val="336699"/>
                </a:solidFill>
                <a:latin typeface="Verdana" pitchFamily="34" charset="0"/>
                <a:cs typeface="Verdana" pitchFamily="34" charset="0"/>
              </a:rPr>
              <a:t>Started a new church, the Church of England.</a:t>
            </a:r>
          </a:p>
          <a:p>
            <a:r>
              <a:rPr lang="en-US" sz="3600" b="1" dirty="0" smtClean="0">
                <a:solidFill>
                  <a:srgbClr val="336699"/>
                </a:solidFill>
                <a:latin typeface="Verdana" pitchFamily="34" charset="0"/>
                <a:cs typeface="Verdana" pitchFamily="34" charset="0"/>
              </a:rPr>
              <a:t>Anglican</a:t>
            </a:r>
          </a:p>
          <a:p>
            <a:endParaRPr lang="en-US" dirty="0"/>
          </a:p>
        </p:txBody>
      </p:sp>
      <p:pic>
        <p:nvPicPr>
          <p:cNvPr id="43010" name="Picture 2" descr="http://www.luminarium.org/renlit/henry8joosvancl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267200" cy="5243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 Now: What is a human life worth?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question really asking?</a:t>
            </a:r>
            <a:endParaRPr lang="en-US" dirty="0"/>
          </a:p>
        </p:txBody>
      </p:sp>
      <p:pic>
        <p:nvPicPr>
          <p:cNvPr id="4" name="Content Placeholder 3" descr="man and brother slav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0873" y="1935163"/>
            <a:ext cx="412225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305800" cy="1143000"/>
          </a:xfrm>
        </p:spPr>
        <p:txBody>
          <a:bodyPr/>
          <a:lstStyle/>
          <a:p>
            <a:r>
              <a:rPr lang="en-US" dirty="0" smtClean="0"/>
              <a:t>The middle passage…</a:t>
            </a:r>
            <a:endParaRPr lang="en-US" dirty="0"/>
          </a:p>
        </p:txBody>
      </p:sp>
      <p:pic>
        <p:nvPicPr>
          <p:cNvPr id="40962" name="Picture 2" descr="http://www.hullcc.gov.uk/pls/xximages/docs/slave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  <p:pic>
        <p:nvPicPr>
          <p:cNvPr id="40964" name="Picture 4" descr="File:Triangular trad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201" y="0"/>
            <a:ext cx="3986799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240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Journey from Africa in slave ships: the journey from western Africa across the Atlantic to the Caribbean or the Americas, formerly undertaken by many slave ships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Slavery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Slavery began in the Spanish/Portuguese territories with a high demand for physical labor </a:t>
            </a:r>
          </a:p>
          <a:p>
            <a:r>
              <a:rPr lang="en-US" sz="3200" dirty="0" smtClean="0"/>
              <a:t>Upper-class Europeans didn’t want to do the labor </a:t>
            </a:r>
            <a:endParaRPr lang="en-US" sz="3200" dirty="0"/>
          </a:p>
        </p:txBody>
      </p:sp>
      <p:pic>
        <p:nvPicPr>
          <p:cNvPr id="12290" name="Picture 2" descr="http://ts3.mm.bing.net/th?id=I.4970141229582898&amp;pid=1.7&amp;w=216&amp;h=100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4754880" cy="1981200"/>
          </a:xfrm>
          <a:prstGeom prst="rect">
            <a:avLst/>
          </a:prstGeom>
          <a:noFill/>
        </p:spPr>
      </p:pic>
      <p:pic>
        <p:nvPicPr>
          <p:cNvPr id="12292" name="Picture 4" descr="http://www.negroartist.com/Slave%20Ships%20and%20the%20Atlantic%20Crossing%20Middle%20Passage/images/Iron%20Shackles%20Used%20in%20Slave%20Trade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4191000"/>
            <a:ext cx="4267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donegallpass.org/assets/images/db_images/db_Triangle_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49" y="990600"/>
            <a:ext cx="7702637" cy="5622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45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Triangle trade: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69M2A Roanoke Colony found abandoned without a trace except Croatoan carved on a tree 1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95" y="1061159"/>
            <a:ext cx="454135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7" y="-29570"/>
            <a:ext cx="8229600" cy="78028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Roanoke experience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718"/>
            <a:ext cx="5105400" cy="61072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first group of colonists almost singlehandedly doomed the colony. </a:t>
            </a:r>
          </a:p>
          <a:p>
            <a:pPr lvl="1"/>
            <a:r>
              <a:rPr lang="en-US" dirty="0" smtClean="0"/>
              <a:t>1. They arrived too late in the season to plant any crops that would survive the cold winter. </a:t>
            </a:r>
          </a:p>
          <a:p>
            <a:pPr lvl="2"/>
            <a:r>
              <a:rPr lang="en-US" dirty="0" smtClean="0"/>
              <a:t>Because of that, they had to rely on the supplies that they had brought with them, which were not designed to last all winter. </a:t>
            </a:r>
          </a:p>
          <a:p>
            <a:pPr lvl="1"/>
            <a:r>
              <a:rPr lang="en-US" dirty="0" smtClean="0"/>
              <a:t>2. Under the direction of Ralph Lane, a captain in the armed forces. </a:t>
            </a:r>
          </a:p>
          <a:p>
            <a:pPr lvl="2"/>
            <a:r>
              <a:rPr lang="en-US" dirty="0" smtClean="0"/>
              <a:t>His first priority was to build a fort; houses were then built around the fort, some with brick but most of wood. </a:t>
            </a:r>
          </a:p>
          <a:p>
            <a:pPr lvl="2"/>
            <a:r>
              <a:rPr lang="en-US" dirty="0" smtClean="0"/>
              <a:t>He saw the neighboring Roanoke tribe as possible enemies; and when a dispute over a cup turned violent, it was Lane who ended up killing </a:t>
            </a:r>
            <a:r>
              <a:rPr lang="en-US" dirty="0" err="1" smtClean="0"/>
              <a:t>Wingina</a:t>
            </a:r>
            <a:r>
              <a:rPr lang="en-US" dirty="0" smtClean="0"/>
              <a:t>, the Roanoke chief.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 rot="11258927" flipV="1">
            <a:off x="4953000" y="5486400"/>
            <a:ext cx="2212848" cy="275498"/>
          </a:xfrm>
        </p:spPr>
        <p:txBody>
          <a:bodyPr>
            <a:noAutofit/>
          </a:bodyPr>
          <a:lstStyle/>
          <a:p>
            <a:r>
              <a:rPr lang="en-US" sz="2400" dirty="0" smtClean="0"/>
              <a:t>Slave auctions</a:t>
            </a:r>
            <a:endParaRPr lang="en-US" sz="2400" dirty="0"/>
          </a:p>
        </p:txBody>
      </p:sp>
      <p:pic>
        <p:nvPicPr>
          <p:cNvPr id="12" name="Picture Placeholder 11" descr="slav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58" b="3758"/>
          <a:stretch>
            <a:fillRect/>
          </a:stretch>
        </p:blipFill>
        <p:spPr>
          <a:xfrm rot="420000">
            <a:off x="3484420" y="1200942"/>
            <a:ext cx="4642387" cy="3952924"/>
          </a:xfrm>
        </p:spPr>
      </p:pic>
      <p:pic>
        <p:nvPicPr>
          <p:cNvPr id="1028" name="Picture 4" descr="http://3.bp.blogspot.com/-5X38y_bzOeA/TjbY-6E4FXI/AAAAAAAABzU/QupqZsSSS20/s400/slavecap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2743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Taking Africans out of Africa: to be traded and sold as goods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Indentured servant</a:t>
            </a:r>
            <a:r>
              <a:rPr lang="en-US" dirty="0" smtClean="0"/>
              <a:t>- immigrants in colonial times who voluntarily signed a contract to work for a certain period of years in return for payment of their ship passage to America.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20112"/>
          </a:xfrm>
        </p:spPr>
        <p:txBody>
          <a:bodyPr>
            <a:normAutofit/>
          </a:bodyPr>
          <a:lstStyle/>
          <a:p>
            <a:r>
              <a:rPr lang="en-US" dirty="0" smtClean="0"/>
              <a:t>Do Now: What is an example of a democratic document?</a:t>
            </a:r>
            <a:br>
              <a:rPr lang="en-US" dirty="0" smtClean="0"/>
            </a:br>
            <a:r>
              <a:rPr lang="en-US" dirty="0" smtClean="0"/>
              <a:t>What makes it democratic?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838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 Now: What does this national symbol represent?</a:t>
            </a:r>
            <a:endParaRPr lang="en-US" sz="4000" dirty="0"/>
          </a:p>
        </p:txBody>
      </p:sp>
      <p:pic>
        <p:nvPicPr>
          <p:cNvPr id="4" name="Content Placeholder 3" descr="the-statue-of-libe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52599"/>
            <a:ext cx="3829052" cy="5105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llyspostcards.com/media/ccp0/prodlg/219091001-2000/image2009021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199"/>
            <a:ext cx="91440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efrisbeeparalegal.com/web_images/statue_of_liberty_with_extract_of_poem_by_emma_lazarus_fi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802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990600"/>
            <a:ext cx="365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“Give me your tired, your poor, your huddled masses yearning to breathe free…”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istarch.uiuc.edu/plymouth/images/1776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725" y="152400"/>
            <a:ext cx="4648200" cy="36310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8839200" cy="2895600"/>
          </a:xfrm>
        </p:spPr>
        <p:txBody>
          <a:bodyPr/>
          <a:lstStyle/>
          <a:p>
            <a:r>
              <a:rPr lang="en-US" dirty="0" smtClean="0"/>
              <a:t>The Pilgrims (Separatists) left Church of England migrated to Holland to seek religious freedom. </a:t>
            </a:r>
          </a:p>
          <a:p>
            <a:r>
              <a:rPr lang="en-US" dirty="0" smtClean="0"/>
              <a:t>They sailed on the Mayflower to America in 1620</a:t>
            </a:r>
          </a:p>
          <a:p>
            <a:pPr lvl="1"/>
            <a:r>
              <a:rPr lang="en-US" u="sng" dirty="0" smtClean="0"/>
              <a:t>Mayflower Compact</a:t>
            </a:r>
            <a:r>
              <a:rPr lang="en-US" dirty="0" smtClean="0"/>
              <a:t>- first document of self-government in America</a:t>
            </a:r>
          </a:p>
          <a:p>
            <a:pPr lvl="2"/>
            <a:r>
              <a:rPr lang="en-US" dirty="0" smtClean="0"/>
              <a:t>Obey laws agreed upon for the good of the colony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Plymouth Colony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BFA"/>
                    </a:gs>
                    <a:gs pos="30000">
                      <a:srgbClr val="C4D6EB"/>
                    </a:gs>
                    <a:gs pos="60001">
                      <a:srgbClr val="85C2FF"/>
                    </a:gs>
                    <a:gs pos="100000">
                      <a:srgbClr val="5E9E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MAYFLOWER COMPACT</a:t>
            </a:r>
            <a:r>
              <a:rPr lang="en-US" sz="5400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BFA"/>
                    </a:gs>
                    <a:gs pos="30000">
                      <a:srgbClr val="C4D6EB"/>
                    </a:gs>
                    <a:gs pos="60001">
                      <a:srgbClr val="85C2FF"/>
                    </a:gs>
                    <a:gs pos="100000">
                      <a:srgbClr val="5E9E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/>
            </a:r>
            <a:br>
              <a:rPr lang="en-US" sz="5400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BFA"/>
                    </a:gs>
                    <a:gs pos="30000">
                      <a:srgbClr val="C4D6EB"/>
                    </a:gs>
                    <a:gs pos="60001">
                      <a:srgbClr val="85C2FF"/>
                    </a:gs>
                    <a:gs pos="100000">
                      <a:srgbClr val="5E9E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</a:br>
            <a:endParaRPr lang="en-US" dirty="0"/>
          </a:p>
        </p:txBody>
      </p:sp>
      <p:pic>
        <p:nvPicPr>
          <p:cNvPr id="5" name="Content Placeholder 4" descr="mayflower pp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614714" cy="4800600"/>
          </a:xfrm>
        </p:spPr>
      </p:pic>
      <p:sp>
        <p:nvSpPr>
          <p:cNvPr id="4" name="Rectangle 3"/>
          <p:cNvSpPr/>
          <p:nvPr/>
        </p:nvSpPr>
        <p:spPr>
          <a:xfrm>
            <a:off x="4038600" y="1371600"/>
            <a:ext cx="4876800" cy="472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41 Male passengers on the Mayflower formed into a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“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civil body politic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”</a:t>
            </a:r>
            <a:r>
              <a:rPr lang="en-US" sz="2800" b="1" dirty="0" smtClean="0">
                <a:latin typeface="Arial Narrow" pitchFamily="34" charset="0"/>
              </a:rPr>
              <a:t>, signed a compact promising to write and obey </a:t>
            </a:r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"</a:t>
            </a:r>
            <a:r>
              <a:rPr lang="en-US" sz="2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just and equal laws</a:t>
            </a:r>
            <a:r>
              <a:rPr lang="en-US" sz="2800" b="1" dirty="0" smtClean="0">
                <a:latin typeface="Arial Narrow" pitchFamily="34" charset="0"/>
              </a:rPr>
              <a:t> ... for the general good of the colony."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The compact brought an element of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democracy</a:t>
            </a:r>
            <a:r>
              <a:rPr lang="en-US" sz="2800" b="1" dirty="0" smtClean="0">
                <a:latin typeface="Arial Narrow" pitchFamily="34" charset="0"/>
              </a:rPr>
              <a:t> to America and was an example of the practice of 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self-government</a:t>
            </a:r>
            <a:r>
              <a:rPr lang="en-US" sz="2800" b="1" dirty="0" smtClean="0">
                <a:latin typeface="Arial Narrow" pitchFamily="34" charset="0"/>
              </a:rPr>
              <a:t> in the colonies.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All the colonies practiced some form of </a:t>
            </a:r>
            <a:r>
              <a:rPr lang="en-US" sz="2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self-government</a:t>
            </a:r>
            <a:r>
              <a:rPr lang="en-US" sz="2800" b="1" dirty="0" smtClean="0">
                <a:latin typeface="Arial Narrow" pitchFamily="34" charset="0"/>
              </a:rPr>
              <a:t>…………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cmayflower.org/images/comp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95800" y="685800"/>
            <a:ext cx="46482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</a:t>
            </a:r>
            <a:r>
              <a:rPr lang="en-US" sz="32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frame such just and equal laws”</a:t>
            </a: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ordinances, acts, constitutions, and offices, from time to time, as shall be thought most meet and convenient for the general good of the colony, unto which </a:t>
            </a:r>
            <a:r>
              <a:rPr lang="en-US" sz="32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</a:t>
            </a:r>
            <a:r>
              <a:rPr lang="en-US" sz="32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we promise all due submission and obedience”</a:t>
            </a:r>
            <a:r>
              <a:rPr lang="en-US" sz="32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moralliberal.com/wp-content/uploads/2009/09/squant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283" y="-1"/>
            <a:ext cx="3316717" cy="40829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Plymouth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2155"/>
            <a:ext cx="6168788" cy="25908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Poorly prepared for the harsh climate: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½ the settlers died in the first winter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Indians befriended the colonists: </a:t>
            </a:r>
            <a:r>
              <a:rPr lang="en-US" i="1" dirty="0" smtClean="0"/>
              <a:t>Squanto</a:t>
            </a:r>
            <a:r>
              <a:rPr lang="en-US" dirty="0" smtClean="0"/>
              <a:t> acted as advisor and interpreter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862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Colonists survived under the leadership of Governor William Bradford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wrote the history of the colony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Political decisions made by town meetings and later by elected assemblies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Compare and Contrast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Plymouth Colony &amp; Jamestown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8600" y="1981200"/>
            <a:ext cx="4419600" cy="464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3800" y="2057400"/>
            <a:ext cx="4495800" cy="457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2971800"/>
            <a:ext cx="914400" cy="2743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1905000"/>
            <a:ext cx="23860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Include: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 Reasons for coming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Government &amp; leaders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Relations with Native Americans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 Problems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Way of life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69M2A Roanoke Colony found abandoned without a trace except Croatoan carved on a tree 1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28354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2027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scubes.com/wp-content/uploads/2015/07/nc05_massbaycolon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620000" cy="56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4040188" cy="1421352"/>
          </a:xfrm>
        </p:spPr>
        <p:txBody>
          <a:bodyPr/>
          <a:lstStyle/>
          <a:p>
            <a:r>
              <a:rPr lang="en-US" sz="4400" dirty="0" smtClean="0"/>
              <a:t>Massachusetts Bay Colony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2209800"/>
            <a:ext cx="4343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Founder: John Winthrop</a:t>
            </a:r>
          </a:p>
          <a:p>
            <a:r>
              <a:rPr lang="en-US" sz="2800" dirty="0" smtClean="0"/>
              <a:t>Governor: William Bradford</a:t>
            </a:r>
          </a:p>
          <a:p>
            <a:r>
              <a:rPr lang="en-US" sz="2800" dirty="0" smtClean="0"/>
              <a:t>Puritan Colony</a:t>
            </a:r>
          </a:p>
          <a:p>
            <a:pPr lvl="1"/>
            <a:r>
              <a:rPr lang="en-US" sz="2600" dirty="0" smtClean="0"/>
              <a:t>To work hard and create a new holy society</a:t>
            </a:r>
          </a:p>
          <a:p>
            <a:r>
              <a:rPr lang="en-US" sz="2400" u="sng" dirty="0" smtClean="0"/>
              <a:t>General court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Elected representatives</a:t>
            </a:r>
          </a:p>
          <a:p>
            <a:pPr lvl="1"/>
            <a:r>
              <a:rPr lang="en-US" sz="2400" dirty="0" smtClean="0"/>
              <a:t>All men, </a:t>
            </a:r>
          </a:p>
          <a:p>
            <a:pPr lvl="1">
              <a:buNone/>
            </a:pPr>
            <a:r>
              <a:rPr lang="en-US" sz="2400" dirty="0" smtClean="0"/>
              <a:t>   church members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685800"/>
            <a:ext cx="4953001" cy="3921920"/>
          </a:xfrm>
        </p:spPr>
        <p:txBody>
          <a:bodyPr/>
          <a:lstStyle/>
          <a:p>
            <a:r>
              <a:rPr lang="en-US" sz="3200" dirty="0" smtClean="0"/>
              <a:t>Anne Hutchinson </a:t>
            </a:r>
          </a:p>
          <a:p>
            <a:pPr lvl="1"/>
            <a:r>
              <a:rPr lang="en-US" sz="2400" dirty="0" smtClean="0"/>
              <a:t>Devote Puritan </a:t>
            </a:r>
          </a:p>
          <a:p>
            <a:pPr lvl="1"/>
            <a:r>
              <a:rPr lang="en-US" sz="2400" dirty="0" smtClean="0"/>
              <a:t>Expressed her views on religion and criticized minister’s teachings</a:t>
            </a:r>
          </a:p>
          <a:p>
            <a:pPr lvl="1"/>
            <a:r>
              <a:rPr lang="en-US" sz="2400" dirty="0" smtClean="0"/>
              <a:t>Said that G-d spoke to her</a:t>
            </a:r>
          </a:p>
          <a:p>
            <a:pPr lvl="1"/>
            <a:r>
              <a:rPr lang="en-US" sz="2400" dirty="0" smtClean="0"/>
              <a:t>“deluded by the Devil”</a:t>
            </a:r>
          </a:p>
          <a:p>
            <a:pPr lvl="1"/>
            <a:r>
              <a:rPr lang="en-US" sz="2400" dirty="0" smtClean="0"/>
              <a:t>Went to Rhode Island</a:t>
            </a:r>
            <a:endParaRPr lang="en-US" sz="2400" dirty="0"/>
          </a:p>
        </p:txBody>
      </p:sp>
      <p:pic>
        <p:nvPicPr>
          <p:cNvPr id="8194" name="Picture 2" descr="http://4.bp.blogspot.com/-8VMRpggo34E/Tk5WxYD8u5I/AAAAAAAAAlw/bd70lZkNPLo/s1600/anne_hutchi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762000"/>
            <a:ext cx="4040188" cy="659352"/>
          </a:xfrm>
        </p:spPr>
        <p:txBody>
          <a:bodyPr/>
          <a:lstStyle/>
          <a:p>
            <a:r>
              <a:rPr lang="en-US" sz="4400" dirty="0" smtClean="0"/>
              <a:t>The Puritans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343400" cy="654843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Reasons for migration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1600200"/>
            <a:ext cx="434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Began as a faction within the Church of England: criticized the Anglican Church </a:t>
            </a:r>
          </a:p>
          <a:p>
            <a:pPr lvl="1"/>
            <a:r>
              <a:rPr lang="en-US" dirty="0" smtClean="0"/>
              <a:t>Believed religion should be applied to daily life and to the functioning of government </a:t>
            </a:r>
          </a:p>
          <a:p>
            <a:r>
              <a:rPr lang="en-US" dirty="0" smtClean="0"/>
              <a:t>Large numbers of middle class settlers (many educated)</a:t>
            </a:r>
          </a:p>
          <a:p>
            <a:r>
              <a:rPr lang="en-US" dirty="0" smtClean="0"/>
              <a:t>Basic beliefs: “Bible Commonwealth”</a:t>
            </a:r>
          </a:p>
          <a:p>
            <a:pPr lvl="1"/>
            <a:r>
              <a:rPr lang="en-US" dirty="0" smtClean="0"/>
              <a:t>Emphasized work ethic</a:t>
            </a:r>
          </a:p>
          <a:p>
            <a:pPr lvl="1"/>
            <a:r>
              <a:rPr lang="en-US" dirty="0" smtClean="0"/>
              <a:t>Responsibility for fellow man </a:t>
            </a:r>
          </a:p>
          <a:p>
            <a:pPr lvl="2"/>
            <a:r>
              <a:rPr lang="en-US" dirty="0" smtClean="0"/>
              <a:t>Lack of privacy </a:t>
            </a:r>
          </a:p>
          <a:p>
            <a:pPr lvl="2"/>
            <a:r>
              <a:rPr lang="en-US" dirty="0" smtClean="0"/>
              <a:t>Intolerance toward dissenters</a:t>
            </a:r>
          </a:p>
          <a:p>
            <a:pPr lvl="1"/>
            <a:r>
              <a:rPr lang="en-US" dirty="0" smtClean="0"/>
              <a:t>Piousness</a:t>
            </a:r>
          </a:p>
          <a:p>
            <a:pPr lvl="1"/>
            <a:r>
              <a:rPr lang="en-US" dirty="0" smtClean="0"/>
              <a:t>Bible was the literal work of G-d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270375" cy="4572000"/>
          </a:xfrm>
        </p:spPr>
        <p:txBody>
          <a:bodyPr/>
          <a:lstStyle/>
          <a:p>
            <a:r>
              <a:rPr lang="en-US" sz="2400" dirty="0" smtClean="0"/>
              <a:t>Wanted a purer form of worship- based on their interpretation of Scripture</a:t>
            </a:r>
          </a:p>
          <a:p>
            <a:r>
              <a:rPr lang="en-US" sz="2400" dirty="0" smtClean="0"/>
              <a:t>Dreamed of owning land</a:t>
            </a:r>
          </a:p>
          <a:p>
            <a:r>
              <a:rPr lang="en-US" sz="2400" dirty="0" smtClean="0"/>
              <a:t>Improving their social positions</a:t>
            </a:r>
          </a:p>
          <a:p>
            <a:r>
              <a:rPr lang="en-US" sz="2400" dirty="0" smtClean="0"/>
              <a:t>Escape:</a:t>
            </a:r>
          </a:p>
          <a:p>
            <a:pPr lvl="1"/>
            <a:r>
              <a:rPr lang="en-US" sz="2400" dirty="0" smtClean="0"/>
              <a:t>Bad marriages</a:t>
            </a:r>
          </a:p>
          <a:p>
            <a:pPr lvl="1"/>
            <a:r>
              <a:rPr lang="en-US" sz="2400" dirty="0" smtClean="0"/>
              <a:t>Jail terms</a:t>
            </a:r>
          </a:p>
          <a:p>
            <a:pPr lvl="1"/>
            <a:r>
              <a:rPr lang="en-US" sz="2400" dirty="0" smtClean="0"/>
              <a:t>poverty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3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What is a witch? How could you identify a witch?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s4.mm.bing.net/th?id=H.4741670487854571&amp;pid=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5943600" cy="5666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Traits of a witch…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04800" y="20574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*Singing</a:t>
            </a:r>
          </a:p>
          <a:p>
            <a:r>
              <a:rPr lang="en-US" sz="4000" dirty="0" smtClean="0"/>
              <a:t>*Reading</a:t>
            </a:r>
          </a:p>
          <a:p>
            <a:r>
              <a:rPr lang="en-US" sz="4000" dirty="0" smtClean="0"/>
              <a:t>*Not conforming to Puritan law</a:t>
            </a:r>
          </a:p>
          <a:p>
            <a:r>
              <a:rPr lang="en-US" sz="4000" dirty="0" smtClean="0"/>
              <a:t>*Not getting along with your neighbor</a:t>
            </a:r>
          </a:p>
          <a:p>
            <a:r>
              <a:rPr lang="en-US" sz="4000" dirty="0" smtClean="0"/>
              <a:t>*Spending time alone</a:t>
            </a:r>
          </a:p>
          <a:p>
            <a:r>
              <a:rPr lang="en-US" sz="4000" dirty="0" smtClean="0"/>
              <a:t>*Writing</a:t>
            </a:r>
          </a:p>
          <a:p>
            <a:r>
              <a:rPr lang="en-US" sz="4000" dirty="0" smtClean="0"/>
              <a:t>*Outbursts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7848600" cy="8199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Lord’s Prayer Test</a:t>
            </a:r>
            <a:endParaRPr lang="en-US" sz="4400" dirty="0"/>
          </a:p>
        </p:txBody>
      </p:sp>
      <p:pic>
        <p:nvPicPr>
          <p:cNvPr id="63490" name="Picture 2" descr="Calligraphy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-10733"/>
            <a:ext cx="4876800" cy="686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Eye Witnesses Testimonials</a:t>
            </a:r>
            <a:endParaRPr lang="en-US" dirty="0"/>
          </a:p>
        </p:txBody>
      </p:sp>
      <p:pic>
        <p:nvPicPr>
          <p:cNvPr id="64514" name="Picture 2" descr="Salemexam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162800" cy="476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Confession by Dunking</a:t>
            </a:r>
            <a:endParaRPr lang="en-US" dirty="0"/>
          </a:p>
        </p:txBody>
      </p:sp>
      <p:pic>
        <p:nvPicPr>
          <p:cNvPr id="65538" name="Picture 2" descr="Image:Cucking St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679047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19912"/>
          </a:xfrm>
        </p:spPr>
        <p:txBody>
          <a:bodyPr/>
          <a:lstStyle/>
          <a:p>
            <a:r>
              <a:rPr lang="en-US" b="1" dirty="0" smtClean="0"/>
              <a:t>Roanoke Colony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[[England]]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477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“Lost Colony” &amp; first attempt at colonization</a:t>
            </a:r>
          </a:p>
          <a:p>
            <a:r>
              <a:rPr lang="en-US" dirty="0" smtClean="0"/>
              <a:t>Roanoke Island off the shore of North Carolina. </a:t>
            </a:r>
          </a:p>
          <a:p>
            <a:r>
              <a:rPr lang="en-US" dirty="0" smtClean="0"/>
              <a:t>Intended as a permanent English settlement</a:t>
            </a:r>
          </a:p>
          <a:p>
            <a:r>
              <a:rPr lang="en-US" dirty="0" smtClean="0"/>
              <a:t>Financed and organized by </a:t>
            </a:r>
            <a:r>
              <a:rPr lang="en-US" b="1" dirty="0" smtClean="0"/>
              <a:t>Sir Walter Raleigh </a:t>
            </a:r>
            <a:r>
              <a:rPr lang="en-US" dirty="0" smtClean="0"/>
              <a:t>under a charter granted by Queen Elizabeth I. </a:t>
            </a:r>
          </a:p>
          <a:p>
            <a:pPr lvl="1"/>
            <a:r>
              <a:rPr lang="en-US" dirty="0" smtClean="0"/>
              <a:t>Under this charter, Raleigh had seven years to establish a settlement before losing colonization rights. </a:t>
            </a:r>
          </a:p>
          <a:p>
            <a:pPr lvl="1"/>
            <a:r>
              <a:rPr lang="en-US" dirty="0" smtClean="0"/>
              <a:t>Raleigh funded the expedition under the leadership of Ralph Lane and Richard Grenville.</a:t>
            </a:r>
            <a:endParaRPr lang="en-US" dirty="0"/>
          </a:p>
        </p:txBody>
      </p:sp>
      <p:pic>
        <p:nvPicPr>
          <p:cNvPr id="4" name="Picture 3" descr="Roanoke_map_1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25" y="1162050"/>
            <a:ext cx="2771775" cy="569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Pressing</a:t>
            </a:r>
            <a:endParaRPr lang="en-US" dirty="0"/>
          </a:p>
        </p:txBody>
      </p:sp>
      <p:pic>
        <p:nvPicPr>
          <p:cNvPr id="66562" name="Picture 2" descr="Giles-Corey-500X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799"/>
            <a:ext cx="6172200" cy="487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486400" cy="1143000"/>
          </a:xfrm>
        </p:spPr>
        <p:txBody>
          <a:bodyPr/>
          <a:lstStyle/>
          <a:p>
            <a:r>
              <a:rPr lang="en-US" dirty="0" smtClean="0"/>
              <a:t>Bound Submersion</a:t>
            </a:r>
            <a:endParaRPr lang="en-US" dirty="0"/>
          </a:p>
        </p:txBody>
      </p:sp>
      <p:pic>
        <p:nvPicPr>
          <p:cNvPr id="67586" name="Picture 2" descr="Du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695950" cy="472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2801112"/>
          </a:xfrm>
        </p:spPr>
        <p:txBody>
          <a:bodyPr>
            <a:normAutofit/>
          </a:bodyPr>
          <a:lstStyle/>
          <a:p>
            <a:r>
              <a:rPr lang="en-US" dirty="0" smtClean="0"/>
              <a:t>Do Now: What is the difference between toleration and freedom?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smtClean="0"/>
              <a:t>Roger Williams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55626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Young minister in the village of Salem, Mass</a:t>
            </a:r>
          </a:p>
          <a:p>
            <a:r>
              <a:rPr lang="en-US" sz="2800" dirty="0" smtClean="0"/>
              <a:t> believed:</a:t>
            </a:r>
          </a:p>
          <a:p>
            <a:pPr lvl="1"/>
            <a:r>
              <a:rPr lang="en-US" sz="2800" dirty="0" smtClean="0"/>
              <a:t> </a:t>
            </a:r>
            <a:r>
              <a:rPr lang="en-US" sz="2600" dirty="0" smtClean="0"/>
              <a:t>that the Puritan leaders had too much power</a:t>
            </a:r>
          </a:p>
          <a:p>
            <a:pPr lvl="1"/>
            <a:r>
              <a:rPr lang="en-US" sz="2600" dirty="0" smtClean="0"/>
              <a:t>Separation of church and state </a:t>
            </a:r>
          </a:p>
          <a:p>
            <a:pPr lvl="1"/>
            <a:r>
              <a:rPr lang="en-US" sz="2600" dirty="0" smtClean="0"/>
              <a:t>Religious </a:t>
            </a:r>
            <a:r>
              <a:rPr lang="en-US" sz="2600" u="sng" dirty="0" smtClean="0"/>
              <a:t>toleration</a:t>
            </a:r>
            <a:r>
              <a:rPr lang="en-US" sz="2600" dirty="0" smtClean="0"/>
              <a:t>- willingness to let others practice their own beliefs </a:t>
            </a:r>
          </a:p>
          <a:p>
            <a:r>
              <a:rPr lang="en-US" sz="3200" dirty="0" smtClean="0"/>
              <a:t>Founded Rhode Island</a:t>
            </a:r>
            <a:endParaRPr lang="en-US" sz="3200" dirty="0"/>
          </a:p>
        </p:txBody>
      </p:sp>
      <p:pic>
        <p:nvPicPr>
          <p:cNvPr id="10" name="Content Placeholder 9" descr="rogerwilliam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-76603"/>
            <a:ext cx="3276600" cy="69346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Rhode Island</a:t>
            </a:r>
            <a:endParaRPr lang="en-US" sz="6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148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Founded in </a:t>
            </a:r>
            <a:r>
              <a:rPr lang="en-US" sz="3600" b="1" dirty="0" smtClean="0"/>
              <a:t>1636</a:t>
            </a:r>
            <a:r>
              <a:rPr lang="en-US" sz="3600" dirty="0" smtClean="0"/>
              <a:t> by </a:t>
            </a:r>
            <a:r>
              <a:rPr lang="en-US" sz="3600" i="1" dirty="0" smtClean="0"/>
              <a:t>Roger Williams </a:t>
            </a:r>
          </a:p>
          <a:p>
            <a:r>
              <a:rPr lang="en-US" sz="3600" dirty="0" smtClean="0"/>
              <a:t>Religious freedom</a:t>
            </a:r>
          </a:p>
          <a:p>
            <a:r>
              <a:rPr lang="en-US" sz="3600" dirty="0" smtClean="0"/>
              <a:t>Separated church and state</a:t>
            </a:r>
          </a:p>
          <a:p>
            <a:r>
              <a:rPr lang="en-US" sz="3600" dirty="0" smtClean="0"/>
              <a:t>Accepting of all</a:t>
            </a:r>
          </a:p>
          <a:p>
            <a:r>
              <a:rPr lang="en-US" sz="3600" dirty="0" smtClean="0"/>
              <a:t>Friendly with Native Americas</a:t>
            </a:r>
          </a:p>
          <a:p>
            <a:endParaRPr lang="en-US" sz="3600" dirty="0"/>
          </a:p>
        </p:txBody>
      </p:sp>
      <p:pic>
        <p:nvPicPr>
          <p:cNvPr id="6" name="Content Placeholder 5" descr="englandcolonies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1624" y="1920874"/>
            <a:ext cx="4047576" cy="4783499"/>
          </a:xfrm>
        </p:spPr>
      </p:pic>
      <p:pic>
        <p:nvPicPr>
          <p:cNvPr id="5" name="Picture 2" descr="Touro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1925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05800" cy="990600"/>
          </a:xfrm>
        </p:spPr>
        <p:txBody>
          <a:bodyPr/>
          <a:lstStyle/>
          <a:p>
            <a:pPr algn="ctr"/>
            <a:r>
              <a:rPr lang="en-US" dirty="0" smtClean="0"/>
              <a:t>First American Synagogue </a:t>
            </a:r>
            <a:endParaRPr lang="en-US" dirty="0"/>
          </a:p>
        </p:txBody>
      </p:sp>
      <p:pic>
        <p:nvPicPr>
          <p:cNvPr id="1026" name="Picture 2" descr="TouroS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626134" cy="44492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Touro</a:t>
            </a:r>
            <a:r>
              <a:rPr lang="en-US" sz="3200" dirty="0" smtClean="0"/>
              <a:t> Synagogue: founded 1658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70C0"/>
                </a:solidFill>
                <a:latin typeface="QuillPerpendicularRegular" pitchFamily="18" charset="0"/>
              </a:rPr>
              <a:t>Population of the New England </a:t>
            </a:r>
            <a:br>
              <a:rPr lang="en-US" sz="4900" b="1" dirty="0" smtClean="0">
                <a:solidFill>
                  <a:srgbClr val="0070C0"/>
                </a:solidFill>
                <a:latin typeface="QuillPerpendicularRegular" pitchFamily="18" charset="0"/>
              </a:rPr>
            </a:br>
            <a:r>
              <a:rPr lang="en-US" sz="4900" b="1" dirty="0" smtClean="0">
                <a:solidFill>
                  <a:srgbClr val="0070C0"/>
                </a:solidFill>
                <a:latin typeface="QuillPerpendicularRegular" pitchFamily="18" charset="0"/>
              </a:rPr>
              <a:t>Colonies</a:t>
            </a:r>
            <a:r>
              <a:rPr lang="en-US" sz="4400" b="1" dirty="0" smtClean="0">
                <a:solidFill>
                  <a:srgbClr val="0070C0"/>
                </a:solidFill>
                <a:latin typeface="QuillPerpendicularRegular" pitchFamily="18" charset="0"/>
              </a:rPr>
              <a:t/>
            </a:r>
            <a:br>
              <a:rPr lang="en-US" sz="4400" b="1" dirty="0" smtClean="0">
                <a:solidFill>
                  <a:srgbClr val="0070C0"/>
                </a:solidFill>
                <a:latin typeface="QuillPerpendicularRegular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3" name="Picture 3" descr="ch03_07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26923"/>
          <a:stretch>
            <a:fillRect/>
          </a:stretch>
        </p:blipFill>
        <p:spPr bwMode="auto">
          <a:xfrm>
            <a:off x="3200400" y="1645477"/>
            <a:ext cx="5943600" cy="5212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16736"/>
            <a:ext cx="8686800" cy="317906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Do Now: How did the colonies influence each other?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dmin.bhbl.neric.org/~mmosall/ushistory/mapsgraphs/New%20England%20%20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10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Delaware			Connecticut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1"/>
            <a:ext cx="4343400" cy="2362200"/>
          </a:xfrm>
        </p:spPr>
        <p:txBody>
          <a:bodyPr>
            <a:normAutofit/>
          </a:bodyPr>
          <a:lstStyle/>
          <a:p>
            <a:r>
              <a:rPr lang="en-US" b="1" dirty="0" smtClean="0"/>
              <a:t>1638: </a:t>
            </a:r>
            <a:r>
              <a:rPr lang="en-US" dirty="0" smtClean="0"/>
              <a:t>Swedish settlers</a:t>
            </a:r>
          </a:p>
          <a:p>
            <a:r>
              <a:rPr lang="en-US" dirty="0" smtClean="0"/>
              <a:t>trade</a:t>
            </a:r>
          </a:p>
          <a:p>
            <a:endParaRPr lang="en-US" dirty="0" smtClean="0"/>
          </a:p>
          <a:p>
            <a:r>
              <a:rPr lang="en-US" b="1" dirty="0" smtClean="0"/>
              <a:t>1664:</a:t>
            </a:r>
            <a:r>
              <a:rPr lang="en-US" dirty="0" smtClean="0"/>
              <a:t> seized by the 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7244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1636: </a:t>
            </a:r>
            <a:r>
              <a:rPr lang="en-US" dirty="0" smtClean="0"/>
              <a:t>Expansion of trade</a:t>
            </a:r>
          </a:p>
          <a:p>
            <a:pPr lvl="1"/>
            <a:r>
              <a:rPr lang="en-US" dirty="0" smtClean="0"/>
              <a:t>Religious &amp; political freedoms</a:t>
            </a:r>
          </a:p>
          <a:p>
            <a:r>
              <a:rPr lang="en-US" i="1" dirty="0" smtClean="0"/>
              <a:t>Fundamental Orders of Conn.</a:t>
            </a:r>
          </a:p>
          <a:p>
            <a:pPr lvl="1"/>
            <a:r>
              <a:rPr lang="en-US" sz="2800" b="1" dirty="0" smtClean="0"/>
              <a:t>"the foundation of authority is laid in the free consent of the people."</a:t>
            </a:r>
            <a:endParaRPr lang="en-US" sz="2800" b="1" i="1" dirty="0" smtClean="0"/>
          </a:p>
          <a:p>
            <a:pPr lvl="1"/>
            <a:r>
              <a:rPr lang="en-US" dirty="0" smtClean="0"/>
              <a:t>Any man owning property could vote</a:t>
            </a:r>
          </a:p>
          <a:p>
            <a:pPr lvl="1"/>
            <a:r>
              <a:rPr lang="en-US" dirty="0" smtClean="0"/>
              <a:t>Limited power of governor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495800"/>
            <a:ext cx="868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New Hampshire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 1622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profit from trade and fishing</a:t>
            </a:r>
          </a:p>
          <a:p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858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Reasons for colonization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685800"/>
            <a:ext cx="7391400" cy="685800"/>
          </a:xfrm>
        </p:spPr>
        <p:txBody>
          <a:bodyPr/>
          <a:lstStyle/>
          <a:p>
            <a:r>
              <a:rPr lang="en-US" dirty="0" smtClean="0"/>
              <a:t>Spain found gold </a:t>
            </a:r>
            <a:r>
              <a:rPr lang="en-US" dirty="0" smtClean="0">
                <a:sym typeface="Wingdings" pitchFamily="2" charset="2"/>
              </a:rPr>
              <a:t> England wanted to find gold</a:t>
            </a:r>
          </a:p>
          <a:p>
            <a:endParaRPr lang="en-US" dirty="0"/>
          </a:p>
        </p:txBody>
      </p:sp>
      <p:pic>
        <p:nvPicPr>
          <p:cNvPr id="15" name="Picture 14" descr="mercantilism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3KAOWye1A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admin.bhbl.neric.org/~mmosall/ushistory/mapsgraphs/Middle%20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06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72312"/>
          </a:xfrm>
        </p:spPr>
        <p:txBody>
          <a:bodyPr/>
          <a:lstStyle/>
          <a:p>
            <a:r>
              <a:rPr lang="en-US" dirty="0" smtClean="0"/>
              <a:t>New York			New Jersey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830925"/>
          </a:xfrm>
        </p:spPr>
        <p:txBody>
          <a:bodyPr/>
          <a:lstStyle/>
          <a:p>
            <a:r>
              <a:rPr lang="en-US" dirty="0" smtClean="0"/>
              <a:t>“New Amsterdam” </a:t>
            </a:r>
            <a:r>
              <a:rPr lang="en-US" b="1" dirty="0" smtClean="0"/>
              <a:t>1624</a:t>
            </a:r>
          </a:p>
          <a:p>
            <a:pPr lvl="1"/>
            <a:r>
              <a:rPr lang="en-US" dirty="0" smtClean="0"/>
              <a:t>Dutch</a:t>
            </a:r>
          </a:p>
          <a:p>
            <a:r>
              <a:rPr lang="en-US" dirty="0" smtClean="0"/>
              <a:t>Expanded trade</a:t>
            </a:r>
          </a:p>
          <a:p>
            <a:r>
              <a:rPr lang="en-US" dirty="0" smtClean="0"/>
              <a:t>Religious &amp; political freedom</a:t>
            </a:r>
          </a:p>
          <a:p>
            <a:r>
              <a:rPr lang="en-US" b="1" dirty="0" smtClean="0"/>
              <a:t>1664</a:t>
            </a:r>
            <a:r>
              <a:rPr lang="en-US" dirty="0" smtClean="0"/>
              <a:t>: Royal charter from King Charles II to brother: James, Duke of York</a:t>
            </a:r>
          </a:p>
          <a:p>
            <a:pPr lvl="1"/>
            <a:r>
              <a:rPr lang="en-US" dirty="0" smtClean="0"/>
              <a:t>English</a:t>
            </a:r>
          </a:p>
          <a:p>
            <a:r>
              <a:rPr lang="en-US" dirty="0" smtClean="0"/>
              <a:t>Freedom of press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724400" cy="4678525"/>
          </a:xfrm>
        </p:spPr>
        <p:txBody>
          <a:bodyPr/>
          <a:lstStyle/>
          <a:p>
            <a:pPr lvl="0"/>
            <a:r>
              <a:rPr lang="en-US" b="1" dirty="0" smtClean="0"/>
              <a:t>1664: </a:t>
            </a:r>
            <a:r>
              <a:rPr lang="en-US" u="sng" dirty="0" smtClean="0"/>
              <a:t>Proprietary colony</a:t>
            </a:r>
            <a:r>
              <a:rPr lang="en-US" dirty="0" smtClean="0"/>
              <a:t>- English colony in which the king gave land to one or more proprietors in exchange for a yearly payment </a:t>
            </a:r>
          </a:p>
          <a:p>
            <a:pPr lvl="0"/>
            <a:r>
              <a:rPr lang="en-US" dirty="0" smtClean="0"/>
              <a:t>Trade </a:t>
            </a:r>
          </a:p>
          <a:p>
            <a:pPr lvl="0"/>
            <a:r>
              <a:rPr lang="en-US" dirty="0" smtClean="0"/>
              <a:t>Religious &amp; political freedoms</a:t>
            </a:r>
          </a:p>
          <a:p>
            <a:r>
              <a:rPr lang="en-US" b="1" dirty="0" smtClean="0"/>
              <a:t>1704: </a:t>
            </a:r>
            <a:r>
              <a:rPr lang="en-US" dirty="0" smtClean="0"/>
              <a:t>becomes</a:t>
            </a:r>
            <a:r>
              <a:rPr lang="en-US" b="1" dirty="0" smtClean="0"/>
              <a:t> </a:t>
            </a:r>
            <a:r>
              <a:rPr lang="en-US" dirty="0" smtClean="0"/>
              <a:t>Royal colony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r>
              <a:rPr lang="en-US" sz="5400" dirty="0" smtClean="0"/>
              <a:t>Pennsylvania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685800"/>
            <a:ext cx="4800600" cy="4887492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Quakers</a:t>
            </a:r>
          </a:p>
          <a:p>
            <a:r>
              <a:rPr lang="en-US" dirty="0" smtClean="0"/>
              <a:t>“Society of Friends”</a:t>
            </a:r>
          </a:p>
          <a:p>
            <a:r>
              <a:rPr lang="en-US" dirty="0" smtClean="0"/>
              <a:t>Holy Experiment </a:t>
            </a:r>
          </a:p>
          <a:p>
            <a:pPr lvl="1"/>
            <a:r>
              <a:rPr lang="en-US" dirty="0" smtClean="0"/>
              <a:t>Very peaceful &amp; accepting </a:t>
            </a:r>
          </a:p>
          <a:p>
            <a:pPr lvl="1"/>
            <a:r>
              <a:rPr lang="en-US" dirty="0" smtClean="0"/>
              <a:t>Attracts diverse population</a:t>
            </a:r>
          </a:p>
          <a:p>
            <a:r>
              <a:rPr lang="en-US" dirty="0" smtClean="0"/>
              <a:t>Very successful</a:t>
            </a:r>
          </a:p>
          <a:p>
            <a:pPr lvl="1"/>
            <a:r>
              <a:rPr lang="en-US" dirty="0" smtClean="0"/>
              <a:t>Rich farmland</a:t>
            </a:r>
          </a:p>
          <a:p>
            <a:pPr lvl="1"/>
            <a:r>
              <a:rPr lang="en-US" dirty="0" smtClean="0"/>
              <a:t>Any man who brought his family over received 500 acres of land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676400"/>
            <a:ext cx="4343400" cy="48309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1638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William Penn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Proprietary colony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Religious and political freedoms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 from land sales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Philadelphia_in_1768__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2376" y="685800"/>
            <a:ext cx="785164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Do Now: Make lists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229600" cy="36576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All the colonies that had religious freedom</a:t>
            </a:r>
          </a:p>
          <a:p>
            <a:pPr marL="514350" indent="-514350">
              <a:buAutoNum type="arabicPeriod"/>
            </a:pPr>
            <a:r>
              <a:rPr lang="en-US" dirty="0" smtClean="0"/>
              <a:t>All the Puritan colonies</a:t>
            </a:r>
          </a:p>
          <a:p>
            <a:pPr marL="514350" indent="-514350">
              <a:buAutoNum type="arabicPeriod"/>
            </a:pPr>
            <a:r>
              <a:rPr lang="en-US" dirty="0" smtClean="0"/>
              <a:t>All the proprietary colonies</a:t>
            </a:r>
          </a:p>
          <a:p>
            <a:pPr marL="514350" indent="-514350">
              <a:buAutoNum type="arabicPeriod"/>
            </a:pPr>
            <a:r>
              <a:rPr lang="en-US" dirty="0" smtClean="0"/>
              <a:t>All colonies with representative/democratic governments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Categorize them in the order they were founded [[YEAR]]</a:t>
            </a:r>
          </a:p>
          <a:p>
            <a:pPr marL="514350" indent="-514350"/>
            <a:r>
              <a:rPr lang="en-US" sz="2800" dirty="0" smtClean="0"/>
              <a:t>*</a:t>
            </a:r>
            <a:r>
              <a:rPr lang="en-US" i="1" dirty="0" smtClean="0"/>
              <a:t>make sure to identify which group they are from </a:t>
            </a:r>
          </a:p>
          <a:p>
            <a:pPr marL="514350" indent="-514350"/>
            <a:r>
              <a:rPr lang="en-US" i="1" dirty="0" smtClean="0"/>
              <a:t>(New England/Middle/Southern)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66800" cy="6172200"/>
          </a:xfrm>
          <a:scene3d>
            <a:camera prst="orthographicFront">
              <a:rot lat="21299999" lon="0" rev="0"/>
            </a:camera>
            <a:lightRig rig="threePt" dir="t"/>
          </a:scene3d>
        </p:spPr>
        <p:txBody>
          <a:bodyPr vert="vert270">
            <a:noAutofit/>
          </a:bodyPr>
          <a:lstStyle/>
          <a:p>
            <a:r>
              <a:rPr lang="en-US" sz="6000" b="1" dirty="0" smtClean="0"/>
              <a:t>Southern Colonies</a:t>
            </a:r>
            <a:endParaRPr lang="en-US" sz="6000" b="1" dirty="0"/>
          </a:p>
        </p:txBody>
      </p:sp>
      <p:pic>
        <p:nvPicPr>
          <p:cNvPr id="1026" name="Picture 2" descr="http://admin.bhbl.neric.org/~mmosall/ushistory/mapsgraphs/Southern%20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20521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w9pw8rIDl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7734" y="1295400"/>
            <a:ext cx="921173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The Southern Colonies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040188" cy="659352"/>
          </a:xfrm>
        </p:spPr>
        <p:txBody>
          <a:bodyPr/>
          <a:lstStyle/>
          <a:p>
            <a:r>
              <a:rPr lang="en-US" sz="2800" dirty="0" smtClean="0"/>
              <a:t>Maryland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4400" y="1371600"/>
            <a:ext cx="4041775" cy="654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Georgia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057400"/>
            <a:ext cx="4572000" cy="449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1632</a:t>
            </a:r>
          </a:p>
          <a:p>
            <a:r>
              <a:rPr lang="en-US" sz="2400" dirty="0" smtClean="0"/>
              <a:t>Land grant </a:t>
            </a:r>
            <a:r>
              <a:rPr lang="en-US" sz="2400" dirty="0" smtClean="0">
                <a:sym typeface="Wingdings" pitchFamily="2" charset="2"/>
              </a:rPr>
              <a:t> Lord Baltimore</a:t>
            </a:r>
          </a:p>
          <a:p>
            <a:r>
              <a:rPr lang="en-US" sz="2400" dirty="0" smtClean="0">
                <a:sym typeface="Wingdings" pitchFamily="2" charset="2"/>
              </a:rPr>
              <a:t>Profit from land sales</a:t>
            </a:r>
          </a:p>
          <a:p>
            <a:r>
              <a:rPr lang="en-US" sz="2400" dirty="0" smtClean="0">
                <a:sym typeface="Wingdings" pitchFamily="2" charset="2"/>
              </a:rPr>
              <a:t>Religious and political freedom </a:t>
            </a:r>
          </a:p>
          <a:p>
            <a:r>
              <a:rPr lang="en-US" sz="2400" dirty="0" smtClean="0">
                <a:sym typeface="Wingdings" pitchFamily="2" charset="2"/>
              </a:rPr>
              <a:t>Roman Catholics- elected assembly </a:t>
            </a:r>
          </a:p>
          <a:p>
            <a:r>
              <a:rPr lang="en-US" sz="2400" i="1" dirty="0" smtClean="0">
                <a:sym typeface="Wingdings" pitchFamily="2" charset="2"/>
              </a:rPr>
              <a:t>Maryland Toleration Act </a:t>
            </a:r>
            <a:r>
              <a:rPr lang="en-US" sz="2400" dirty="0" smtClean="0">
                <a:sym typeface="Wingdings" pitchFamily="2" charset="2"/>
              </a:rPr>
              <a:t>provided religious freedom to all Christians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498975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1732</a:t>
            </a:r>
            <a:endParaRPr lang="en-US" dirty="0" smtClean="0"/>
          </a:p>
          <a:p>
            <a:r>
              <a:rPr lang="en-US" dirty="0" smtClean="0"/>
              <a:t>James Oglethorpe </a:t>
            </a:r>
          </a:p>
          <a:p>
            <a:r>
              <a:rPr lang="en-US" dirty="0" smtClean="0"/>
              <a:t>Proprietary colony</a:t>
            </a:r>
          </a:p>
          <a:p>
            <a:r>
              <a:rPr lang="en-US" dirty="0" smtClean="0"/>
              <a:t>Haven for debtors </a:t>
            </a:r>
          </a:p>
          <a:p>
            <a:r>
              <a:rPr lang="en-US" dirty="0" smtClean="0"/>
              <a:t>*buffer against Spanish Florida</a:t>
            </a:r>
          </a:p>
          <a:p>
            <a:r>
              <a:rPr lang="en-US" dirty="0" smtClean="0"/>
              <a:t>Originally southern part of South Carolina</a:t>
            </a:r>
          </a:p>
          <a:p>
            <a:pPr lvl="1"/>
            <a:r>
              <a:rPr lang="en-US" dirty="0" smtClean="0"/>
              <a:t>Only small farms &amp; no slavery</a:t>
            </a:r>
          </a:p>
          <a:p>
            <a:pPr lvl="1"/>
            <a:r>
              <a:rPr lang="en-US" dirty="0" smtClean="0"/>
              <a:t>Grows slowly</a:t>
            </a:r>
          </a:p>
          <a:p>
            <a:pPr lvl="1"/>
            <a:r>
              <a:rPr lang="en-US" dirty="0" smtClean="0"/>
              <a:t>Oglethorpe allows slavery and plantations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Carolinas </a:t>
            </a:r>
            <a:r>
              <a:rPr lang="en-US" sz="5400" dirty="0" smtClean="0"/>
              <a:t>(1663)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659352"/>
          </a:xfrm>
        </p:spPr>
        <p:txBody>
          <a:bodyPr/>
          <a:lstStyle/>
          <a:p>
            <a:r>
              <a:rPr lang="en-US" sz="2800" dirty="0" smtClean="0"/>
              <a:t>North Carolina   1712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447800"/>
            <a:ext cx="4041775" cy="654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South Carolina   1729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286000"/>
            <a:ext cx="8229600" cy="4074320"/>
          </a:xfrm>
        </p:spPr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Land grant to 8 proprietors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Trade, farming, religious freedom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Rice &amp; indigo cultivation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leads to need for large number of laborers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African slave movement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Proprietors sold their rights to the king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Became royal colony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Aim: Was Roanoke a success or failure?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questions:</a:t>
            </a:r>
            <a:br>
              <a:rPr lang="en-US" dirty="0" smtClean="0"/>
            </a:br>
            <a:r>
              <a:rPr lang="en-US" sz="3600" dirty="0" smtClean="0"/>
              <a:t>[[</a:t>
            </a:r>
            <a:r>
              <a:rPr lang="en-US" sz="3100" dirty="0" smtClean="0"/>
              <a:t>Write on a piece of paper and hand in]]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2819400"/>
          </a:xfrm>
        </p:spPr>
        <p:txBody>
          <a:bodyPr/>
          <a:lstStyle/>
          <a:p>
            <a:r>
              <a:rPr lang="en-US" dirty="0" smtClean="0"/>
              <a:t>What do you think happened to the original Roanoke settlers? </a:t>
            </a:r>
          </a:p>
          <a:p>
            <a:r>
              <a:rPr lang="en-US" dirty="0" smtClean="0"/>
              <a:t>Why do we celebrate Thanksgiving? </a:t>
            </a:r>
          </a:p>
          <a:p>
            <a:pPr lvl="1"/>
            <a:r>
              <a:rPr lang="en-US" dirty="0" smtClean="0"/>
              <a:t>What have Europeans and Native Americans exchanged?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land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9008" y="2590800"/>
            <a:ext cx="3514992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990600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Why did the English colonize America?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10600" cy="48768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Political and Military</a:t>
            </a:r>
            <a:r>
              <a:rPr lang="en-US" sz="2800" dirty="0" smtClean="0"/>
              <a:t>: the fall of the Spanish Armada</a:t>
            </a:r>
          </a:p>
          <a:p>
            <a:pPr lvl="1"/>
            <a:r>
              <a:rPr lang="en-US" sz="2800" dirty="0" smtClean="0"/>
              <a:t>Spanish attempt to invade England stopped</a:t>
            </a:r>
          </a:p>
          <a:p>
            <a:pPr lvl="1"/>
            <a:r>
              <a:rPr lang="en-US" sz="2800" dirty="0" smtClean="0"/>
              <a:t>Opened North Atlantic to English expansion</a:t>
            </a:r>
          </a:p>
          <a:p>
            <a:pPr lvl="1"/>
            <a:r>
              <a:rPr lang="en-US" sz="2800" i="1" dirty="0" smtClean="0"/>
              <a:t>Had the military resources to send to the ‘new world’</a:t>
            </a:r>
          </a:p>
          <a:p>
            <a:pPr lvl="1"/>
            <a:endParaRPr lang="en-US" sz="2800" dirty="0"/>
          </a:p>
          <a:p>
            <a:r>
              <a:rPr lang="en-US" sz="2800" b="1" dirty="0" smtClean="0"/>
              <a:t>Economic</a:t>
            </a:r>
            <a:r>
              <a:rPr lang="en-US" sz="2800" dirty="0" smtClean="0"/>
              <a:t>: changes in English economy</a:t>
            </a:r>
          </a:p>
          <a:p>
            <a:pPr lvl="1"/>
            <a:r>
              <a:rPr lang="en-US" sz="2800" dirty="0" smtClean="0"/>
              <a:t>Rising merchant class- invested in joint stock companies</a:t>
            </a:r>
          </a:p>
          <a:p>
            <a:pPr lvl="1"/>
            <a:r>
              <a:rPr lang="en-US" sz="2800" dirty="0" smtClean="0"/>
              <a:t>Overpopulation in British cities</a:t>
            </a:r>
          </a:p>
          <a:p>
            <a:pPr lvl="1"/>
            <a:r>
              <a:rPr lang="en-US" sz="2800" i="1" dirty="0" smtClean="0"/>
              <a:t>Needed more land and resources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</TotalTime>
  <Words>2155</Words>
  <Application>Microsoft Office PowerPoint</Application>
  <PresentationFormat>On-screen Show (4:3)</PresentationFormat>
  <Paragraphs>324</Paragraphs>
  <Slides>68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Cochin</vt:lpstr>
      <vt:lpstr>Constantia</vt:lpstr>
      <vt:lpstr>Impact</vt:lpstr>
      <vt:lpstr>QuillPerpendicularRegular</vt:lpstr>
      <vt:lpstr>Verdana</vt:lpstr>
      <vt:lpstr>Wingdings</vt:lpstr>
      <vt:lpstr>Wingdings 2</vt:lpstr>
      <vt:lpstr>Zapf Dingbats</vt:lpstr>
      <vt:lpstr>Flow</vt:lpstr>
      <vt:lpstr>The American Colonies</vt:lpstr>
      <vt:lpstr>PowerPoint Presentation</vt:lpstr>
      <vt:lpstr>The Roanoke experience</vt:lpstr>
      <vt:lpstr>PowerPoint Presentation</vt:lpstr>
      <vt:lpstr>Roanoke Colony [[England]]</vt:lpstr>
      <vt:lpstr>Reasons for colonization</vt:lpstr>
      <vt:lpstr>Aim: Was Roanoke a success or failure?</vt:lpstr>
      <vt:lpstr>Final questions: [[Write on a piece of paper and hand in]]</vt:lpstr>
      <vt:lpstr>Why did the English colonize America?</vt:lpstr>
      <vt:lpstr>Do Now: Which area of America did England colonize?   Why there?</vt:lpstr>
      <vt:lpstr>PowerPoint Presentation</vt:lpstr>
      <vt:lpstr>Jamestown</vt:lpstr>
      <vt:lpstr>Jamestown (1st successful English colony)</vt:lpstr>
      <vt:lpstr>PowerPoint Presentation</vt:lpstr>
      <vt:lpstr>Chief Powhatan</vt:lpstr>
      <vt:lpstr>Jamestown</vt:lpstr>
      <vt:lpstr>PowerPoint Presentation</vt:lpstr>
      <vt:lpstr>House of Burgesses</vt:lpstr>
      <vt:lpstr>PowerPoint Presentation</vt:lpstr>
      <vt:lpstr>Why did the English colonize America?</vt:lpstr>
      <vt:lpstr>Colonial America Vocabulary</vt:lpstr>
      <vt:lpstr>PowerPoint Presentation</vt:lpstr>
      <vt:lpstr>PowerPoint Presentation</vt:lpstr>
      <vt:lpstr>PowerPoint Presentation</vt:lpstr>
      <vt:lpstr>What is this question really asking?</vt:lpstr>
      <vt:lpstr>The middle passage…</vt:lpstr>
      <vt:lpstr>Slavery</vt:lpstr>
      <vt:lpstr>PowerPoint Presentation</vt:lpstr>
      <vt:lpstr>PowerPoint Presentation</vt:lpstr>
      <vt:lpstr>Slave auctions</vt:lpstr>
      <vt:lpstr>Do Now: What is an example of a democratic document? What makes it democratic?</vt:lpstr>
      <vt:lpstr>Do Now: What does this national symbol represent?</vt:lpstr>
      <vt:lpstr>PowerPoint Presentation</vt:lpstr>
      <vt:lpstr>PowerPoint Presentation</vt:lpstr>
      <vt:lpstr>Plymouth Colony</vt:lpstr>
      <vt:lpstr>MAYFLOWER COMPACT </vt:lpstr>
      <vt:lpstr>PowerPoint Presentation</vt:lpstr>
      <vt:lpstr>Plymouth</vt:lpstr>
      <vt:lpstr>Compare and Contrast  Plymouth Colony &amp; Jamestown</vt:lpstr>
      <vt:lpstr>PowerPoint Presentation</vt:lpstr>
      <vt:lpstr>PowerPoint Presentation</vt:lpstr>
      <vt:lpstr>PowerPoint Presentation</vt:lpstr>
      <vt:lpstr>PowerPoint Presentation</vt:lpstr>
      <vt:lpstr>Do Now: What is a witch? How could you identify a witch?</vt:lpstr>
      <vt:lpstr>PowerPoint Presentation</vt:lpstr>
      <vt:lpstr>Traits of a witch… </vt:lpstr>
      <vt:lpstr>Lord’s Prayer Test</vt:lpstr>
      <vt:lpstr>Eye Witnesses Testimonials</vt:lpstr>
      <vt:lpstr>Forced Confession by Dunking</vt:lpstr>
      <vt:lpstr>Pressing</vt:lpstr>
      <vt:lpstr>Bound Submersion</vt:lpstr>
      <vt:lpstr>Do Now: What is the difference between toleration and freedom?</vt:lpstr>
      <vt:lpstr>Roger Williams</vt:lpstr>
      <vt:lpstr>Rhode Island</vt:lpstr>
      <vt:lpstr>First American Synagogue </vt:lpstr>
      <vt:lpstr>Population of the New England  Colonies </vt:lpstr>
      <vt:lpstr>Do Now: How did the colonies influence each other?</vt:lpstr>
      <vt:lpstr>PowerPoint Presentation</vt:lpstr>
      <vt:lpstr>Delaware   Connecticut</vt:lpstr>
      <vt:lpstr>PowerPoint Presentation</vt:lpstr>
      <vt:lpstr>PowerPoint Presentation</vt:lpstr>
      <vt:lpstr>New York   New Jersey </vt:lpstr>
      <vt:lpstr>Pennsylvania</vt:lpstr>
      <vt:lpstr>Do Now: Make lists </vt:lpstr>
      <vt:lpstr>Southern Colonies</vt:lpstr>
      <vt:lpstr>PowerPoint Presentation</vt:lpstr>
      <vt:lpstr>The Southern Colonies</vt:lpstr>
      <vt:lpstr>The Carolinas (1663)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Colonies</dc:title>
  <dc:creator>Danielle Orville</dc:creator>
  <cp:lastModifiedBy>Danielle Orville</cp:lastModifiedBy>
  <cp:revision>477</cp:revision>
  <dcterms:created xsi:type="dcterms:W3CDTF">2012-11-19T19:56:51Z</dcterms:created>
  <dcterms:modified xsi:type="dcterms:W3CDTF">2016-01-20T19:57:57Z</dcterms:modified>
</cp:coreProperties>
</file>